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59" r:id="rId3"/>
    <p:sldId id="498" r:id="rId4"/>
    <p:sldId id="505" r:id="rId5"/>
    <p:sldId id="522" r:id="rId6"/>
    <p:sldId id="521" r:id="rId7"/>
    <p:sldId id="446" r:id="rId8"/>
    <p:sldId id="489" r:id="rId9"/>
    <p:sldId id="484" r:id="rId10"/>
    <p:sldId id="525" r:id="rId11"/>
    <p:sldId id="520" r:id="rId12"/>
    <p:sldId id="523" r:id="rId13"/>
    <p:sldId id="524" r:id="rId14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b="1" u="sng" kern="1200">
        <a:solidFill>
          <a:srgbClr val="000099"/>
        </a:solidFill>
        <a:latin typeface="Verdana" pitchFamily="34" charset="0"/>
        <a:ea typeface="+mn-ea"/>
        <a:cs typeface="Arial" charset="0"/>
        <a:sym typeface="Wingdings" pitchFamily="2" charset="2"/>
      </a:defRPr>
    </a:lvl1pPr>
    <a:lvl2pPr marL="457200" algn="r" rtl="1" fontAlgn="base">
      <a:spcBef>
        <a:spcPct val="0"/>
      </a:spcBef>
      <a:spcAft>
        <a:spcPct val="0"/>
      </a:spcAft>
      <a:defRPr sz="2400" b="1" u="sng" kern="1200">
        <a:solidFill>
          <a:srgbClr val="000099"/>
        </a:solidFill>
        <a:latin typeface="Verdana" pitchFamily="34" charset="0"/>
        <a:ea typeface="+mn-ea"/>
        <a:cs typeface="Arial" charset="0"/>
        <a:sym typeface="Wingdings" pitchFamily="2" charset="2"/>
      </a:defRPr>
    </a:lvl2pPr>
    <a:lvl3pPr marL="914400" algn="r" rtl="1" fontAlgn="base">
      <a:spcBef>
        <a:spcPct val="0"/>
      </a:spcBef>
      <a:spcAft>
        <a:spcPct val="0"/>
      </a:spcAft>
      <a:defRPr sz="2400" b="1" u="sng" kern="1200">
        <a:solidFill>
          <a:srgbClr val="000099"/>
        </a:solidFill>
        <a:latin typeface="Verdana" pitchFamily="34" charset="0"/>
        <a:ea typeface="+mn-ea"/>
        <a:cs typeface="Arial" charset="0"/>
        <a:sym typeface="Wingdings" pitchFamily="2" charset="2"/>
      </a:defRPr>
    </a:lvl3pPr>
    <a:lvl4pPr marL="1371600" algn="r" rtl="1" fontAlgn="base">
      <a:spcBef>
        <a:spcPct val="0"/>
      </a:spcBef>
      <a:spcAft>
        <a:spcPct val="0"/>
      </a:spcAft>
      <a:defRPr sz="2400" b="1" u="sng" kern="1200">
        <a:solidFill>
          <a:srgbClr val="000099"/>
        </a:solidFill>
        <a:latin typeface="Verdana" pitchFamily="34" charset="0"/>
        <a:ea typeface="+mn-ea"/>
        <a:cs typeface="Arial" charset="0"/>
        <a:sym typeface="Wingdings" pitchFamily="2" charset="2"/>
      </a:defRPr>
    </a:lvl4pPr>
    <a:lvl5pPr marL="1828800" algn="r" rtl="1" fontAlgn="base">
      <a:spcBef>
        <a:spcPct val="0"/>
      </a:spcBef>
      <a:spcAft>
        <a:spcPct val="0"/>
      </a:spcAft>
      <a:defRPr sz="2400" b="1" u="sng" kern="1200">
        <a:solidFill>
          <a:srgbClr val="000099"/>
        </a:solidFill>
        <a:latin typeface="Verdana" pitchFamily="34" charset="0"/>
        <a:ea typeface="+mn-ea"/>
        <a:cs typeface="Arial" charset="0"/>
        <a:sym typeface="Wingdings" pitchFamily="2" charset="2"/>
      </a:defRPr>
    </a:lvl5pPr>
    <a:lvl6pPr marL="2286000" algn="r" defTabSz="914400" rtl="1" eaLnBrk="1" latinLnBrk="0" hangingPunct="1">
      <a:defRPr sz="2400" b="1" u="sng" kern="1200">
        <a:solidFill>
          <a:srgbClr val="000099"/>
        </a:solidFill>
        <a:latin typeface="Verdana" pitchFamily="34" charset="0"/>
        <a:ea typeface="+mn-ea"/>
        <a:cs typeface="Arial" charset="0"/>
        <a:sym typeface="Wingdings" pitchFamily="2" charset="2"/>
      </a:defRPr>
    </a:lvl6pPr>
    <a:lvl7pPr marL="2743200" algn="r" defTabSz="914400" rtl="1" eaLnBrk="1" latinLnBrk="0" hangingPunct="1">
      <a:defRPr sz="2400" b="1" u="sng" kern="1200">
        <a:solidFill>
          <a:srgbClr val="000099"/>
        </a:solidFill>
        <a:latin typeface="Verdana" pitchFamily="34" charset="0"/>
        <a:ea typeface="+mn-ea"/>
        <a:cs typeface="Arial" charset="0"/>
        <a:sym typeface="Wingdings" pitchFamily="2" charset="2"/>
      </a:defRPr>
    </a:lvl7pPr>
    <a:lvl8pPr marL="3200400" algn="r" defTabSz="914400" rtl="1" eaLnBrk="1" latinLnBrk="0" hangingPunct="1">
      <a:defRPr sz="2400" b="1" u="sng" kern="1200">
        <a:solidFill>
          <a:srgbClr val="000099"/>
        </a:solidFill>
        <a:latin typeface="Verdana" pitchFamily="34" charset="0"/>
        <a:ea typeface="+mn-ea"/>
        <a:cs typeface="Arial" charset="0"/>
        <a:sym typeface="Wingdings" pitchFamily="2" charset="2"/>
      </a:defRPr>
    </a:lvl8pPr>
    <a:lvl9pPr marL="3657600" algn="r" defTabSz="914400" rtl="1" eaLnBrk="1" latinLnBrk="0" hangingPunct="1">
      <a:defRPr sz="2400" b="1" u="sng" kern="1200">
        <a:solidFill>
          <a:srgbClr val="000099"/>
        </a:solidFill>
        <a:latin typeface="Verdana" pitchFamily="34" charset="0"/>
        <a:ea typeface="+mn-ea"/>
        <a:cs typeface="Arial" charset="0"/>
        <a:sym typeface="Wingdings" pitchFamily="2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003399"/>
    <a:srgbClr val="008000"/>
    <a:srgbClr val="0000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12" autoAdjust="0"/>
    <p:restoredTop sz="98029" autoAdjust="0"/>
  </p:normalViewPr>
  <p:slideViewPr>
    <p:cSldViewPr>
      <p:cViewPr>
        <p:scale>
          <a:sx n="70" d="100"/>
          <a:sy n="70" d="100"/>
        </p:scale>
        <p:origin x="-994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3504"/>
    </p:cViewPr>
  </p:sorterViewPr>
  <p:notesViewPr>
    <p:cSldViewPr>
      <p:cViewPr varScale="1">
        <p:scale>
          <a:sx n="82" d="100"/>
          <a:sy n="82" d="100"/>
        </p:scale>
        <p:origin x="-73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6.wmf"/><Relationship Id="rId7" Type="http://schemas.openxmlformats.org/officeDocument/2006/relationships/image" Target="../media/image17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6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762423-E7E9-46B1-94BB-1C41E0AD702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FAFE00-27B1-457C-815C-88DC225AC70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0" y="234"/>
              <a:ext cx="1867" cy="3634"/>
              <a:chOff x="2999" y="767"/>
              <a:chExt cx="1867" cy="3634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3" y="1797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4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2" y="2202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99" y="2342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0" y="102"/>
              <a:ext cx="356" cy="608"/>
              <a:chOff x="174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40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9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3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295"/>
              <a:ext cx="500" cy="500"/>
              <a:chOff x="1727" y="87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9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7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10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4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</p:grpSp>
      <p:sp>
        <p:nvSpPr>
          <p:cNvPr id="584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4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C3CC-CDCA-4EE4-9B48-6BFDFCC5CEC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DB3F-096A-4C4A-9C38-A553716E489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7BFD-B334-420E-AAE5-3FA9C7FB339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DE66-66D2-47F1-BA97-9B065A51477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B4276-C6BB-4EF7-8BF1-0FA71DFF750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E938-B5EA-4428-96A8-B649AFCB4DA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7CCE3-920B-4C0A-8A61-A9B953E8C99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1A8F9-2543-4F36-8F07-DCD79123C74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59A1-9958-4102-806F-F4F84D9254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D5F7-444C-4C0C-95DE-5E7C689954A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49B65-4591-4A46-938B-3F6BDCBD031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AE84-9F47-4448-A28C-E876BB3215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D294-7A55-4470-8B82-23725D26E1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F835-E81A-44C3-B599-0BAF8EB202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734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grpSp>
          <p:nvGrpSpPr>
            <p:cNvPr id="6861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734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735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sp>
          <p:nvSpPr>
            <p:cNvPr id="5735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grpSp>
          <p:nvGrpSpPr>
            <p:cNvPr id="6861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73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grpSp>
            <p:nvGrpSpPr>
              <p:cNvPr id="6865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73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he-IL">
                    <a:cs typeface="Arial" pitchFamily="34" charset="0"/>
                  </a:endParaRPr>
                </a:p>
              </p:txBody>
            </p:sp>
            <p:sp>
              <p:nvSpPr>
                <p:cNvPr id="573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he-IL">
                    <a:cs typeface="Arial" pitchFamily="34" charset="0"/>
                  </a:endParaRPr>
                </a:p>
              </p:txBody>
            </p:sp>
            <p:sp>
              <p:nvSpPr>
                <p:cNvPr id="573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0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he-IL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6862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736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736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736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grpSp>
          <p:nvGrpSpPr>
            <p:cNvPr id="6862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736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736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grpSp>
          <p:nvGrpSpPr>
            <p:cNvPr id="6862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737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737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sp>
          <p:nvSpPr>
            <p:cNvPr id="5737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7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7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7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7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8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8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8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8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8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8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8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8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738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he-IL">
                <a:cs typeface="Arial" pitchFamily="34" charset="0"/>
              </a:endParaRPr>
            </a:p>
          </p:txBody>
        </p:sp>
      </p:grpSp>
      <p:sp>
        <p:nvSpPr>
          <p:cNvPr id="573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1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 u="none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 u="none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 b="0" u="none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AF27CA8-AE37-4B41-8A8C-F2910C4662C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2pPr>
      <a:lvl3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3pPr>
      <a:lvl4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4pPr>
      <a:lvl5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5pPr>
      <a:lvl6pPr marL="4572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6pPr>
      <a:lvl7pPr marL="9144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7pPr>
      <a:lvl8pPr marL="13716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8pPr>
      <a:lvl9pPr marL="18288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Presentations\1amm_298_2ns_repeat.mp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video" Target="file:///C:\Presentations\1amm_298_2ns_repeat.mpg" TargetMode="Externa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50.png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22.jpe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0.jpeg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999"/>
            <a:ext cx="9144000" cy="2348905"/>
          </a:xfrm>
        </p:spPr>
        <p:txBody>
          <a:bodyPr>
            <a:normAutofit/>
          </a:bodyPr>
          <a:lstStyle/>
          <a:p>
            <a:pPr rtl="0" eaLnBrk="1" hangingPunct="1">
              <a:tabLst>
                <a:tab pos="900113" algn="l"/>
              </a:tabLst>
              <a:defRPr/>
            </a:pPr>
            <a:r>
              <a:rPr lang="en-US" sz="2400" u="sng" dirty="0" smtClean="0"/>
              <a:t>Protein Dynamics and Stability:</a:t>
            </a:r>
            <a:br>
              <a:rPr lang="en-US" sz="2400" u="sng" dirty="0" smtClean="0"/>
            </a:br>
            <a:r>
              <a:rPr lang="en-US" sz="2400" u="sng" dirty="0" smtClean="0"/>
              <a:t>Universality </a:t>
            </a:r>
            <a:r>
              <a:rPr lang="en-US" sz="2400" i="1" u="sng" dirty="0" smtClean="0"/>
              <a:t>vs.</a:t>
            </a:r>
            <a:r>
              <a:rPr lang="en-US" sz="2400" u="sng" dirty="0" smtClean="0"/>
              <a:t> Specificity</a:t>
            </a:r>
            <a:br>
              <a:rPr lang="en-US" sz="2400" u="sng" dirty="0" smtClean="0"/>
            </a:br>
            <a:r>
              <a:rPr lang="en-US" sz="1600" b="0" dirty="0" smtClean="0">
                <a:effectLst/>
              </a:rPr>
              <a:t/>
            </a:r>
            <a:br>
              <a:rPr lang="en-US" sz="1600" b="0" dirty="0" smtClean="0">
                <a:effectLst/>
              </a:rPr>
            </a:br>
            <a:r>
              <a:rPr lang="en-US" sz="1600" dirty="0" err="1" smtClean="0">
                <a:effectLst/>
              </a:rPr>
              <a:t>Rony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Granek</a:t>
            </a:r>
            <a:r>
              <a:rPr lang="en-US" sz="1600" b="0" dirty="0" smtClean="0">
                <a:effectLst/>
              </a:rPr>
              <a:t/>
            </a:r>
            <a:br>
              <a:rPr lang="en-US" sz="1600" b="0" dirty="0" smtClean="0">
                <a:effectLst/>
              </a:rPr>
            </a:br>
            <a:r>
              <a:rPr lang="en-US" sz="1600" b="0" dirty="0" smtClean="0">
                <a:effectLst/>
              </a:rPr>
              <a:t/>
            </a:r>
            <a:br>
              <a:rPr lang="en-US" sz="1600" b="0" dirty="0" smtClean="0">
                <a:effectLst/>
              </a:rPr>
            </a:br>
            <a:r>
              <a:rPr lang="en-US" sz="1400" i="1" dirty="0" smtClean="0"/>
              <a:t>The Stella and </a:t>
            </a:r>
            <a:r>
              <a:rPr lang="en-US" sz="1400" i="1" dirty="0" err="1" smtClean="0"/>
              <a:t>Avram</a:t>
            </a:r>
            <a:r>
              <a:rPr lang="en-US" sz="1400" i="1" dirty="0" smtClean="0"/>
              <a:t> Goren-Goldstein Department of Biotechnology </a:t>
            </a:r>
            <a:r>
              <a:rPr lang="en-US" sz="1400" i="1" dirty="0" smtClean="0"/>
              <a:t>Engineering, </a:t>
            </a:r>
            <a:r>
              <a:rPr lang="en-US" sz="1400" i="1" dirty="0" smtClean="0"/>
              <a:t>Ben-Gurion University of The Negev, Beer </a:t>
            </a:r>
            <a:r>
              <a:rPr lang="en-US" sz="1400" i="1" dirty="0" err="1" smtClean="0"/>
              <a:t>Sheva</a:t>
            </a:r>
            <a:r>
              <a:rPr lang="en-US" sz="1400" i="1" dirty="0" smtClean="0"/>
              <a:t> 84105, Israel</a:t>
            </a:r>
            <a:endParaRPr lang="en-US" sz="1600" dirty="0" smtClean="0">
              <a:effectLst/>
            </a:endParaRP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4572000" y="64008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2" y="44624"/>
            <a:ext cx="1368276" cy="1271795"/>
          </a:xfrm>
          <a:prstGeom prst="rect">
            <a:avLst/>
          </a:prstGeom>
          <a:noFill/>
        </p:spPr>
      </p:pic>
      <p:pic>
        <p:nvPicPr>
          <p:cNvPr id="8" name="1amm_298_2ns_repea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3501008"/>
            <a:ext cx="3995937" cy="418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7504" y="3068960"/>
            <a:ext cx="597666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>Tel-Aviv University</a:t>
            </a:r>
            <a:r>
              <a:rPr lang="en-US" sz="1800" b="0" u="none" dirty="0" smtClean="0"/>
              <a:t>	</a:t>
            </a:r>
            <a:r>
              <a:rPr lang="en-US" sz="1800" dirty="0" smtClean="0"/>
              <a:t>Ben-Gurion University</a:t>
            </a:r>
          </a:p>
          <a:p>
            <a:pPr algn="l" rtl="0"/>
            <a:endParaRPr lang="en-US" sz="1800" b="0" u="none" dirty="0" smtClean="0"/>
          </a:p>
          <a:p>
            <a:pPr algn="l" rtl="0"/>
            <a:r>
              <a:rPr lang="en-US" sz="1800" b="0" u="none" dirty="0" smtClean="0">
                <a:solidFill>
                  <a:srgbClr val="C00000"/>
                </a:solidFill>
              </a:rPr>
              <a:t>Joseph </a:t>
            </a:r>
            <a:r>
              <a:rPr lang="en-US" sz="1800" b="0" u="none" dirty="0" err="1" smtClean="0">
                <a:solidFill>
                  <a:srgbClr val="C00000"/>
                </a:solidFill>
              </a:rPr>
              <a:t>Klafter</a:t>
            </a:r>
            <a:r>
              <a:rPr lang="en-US" sz="1800" b="0" u="none" dirty="0" smtClean="0">
                <a:solidFill>
                  <a:srgbClr val="C00000"/>
                </a:solidFill>
              </a:rPr>
              <a:t>		RG</a:t>
            </a:r>
          </a:p>
          <a:p>
            <a:pPr algn="l" rtl="0"/>
            <a:r>
              <a:rPr lang="en-US" sz="1800" u="none" dirty="0" smtClean="0">
                <a:solidFill>
                  <a:srgbClr val="C00000"/>
                </a:solidFill>
              </a:rPr>
              <a:t>Shlomi Reuveni</a:t>
            </a:r>
            <a:r>
              <a:rPr lang="en-US" sz="1800" b="0" u="none" dirty="0" smtClean="0">
                <a:solidFill>
                  <a:srgbClr val="C00000"/>
                </a:solidFill>
              </a:rPr>
              <a:t>	</a:t>
            </a:r>
            <a:r>
              <a:rPr lang="en-US" sz="1800" u="none" dirty="0" smtClean="0">
                <a:solidFill>
                  <a:srgbClr val="C00000"/>
                </a:solidFill>
              </a:rPr>
              <a:t>Marina </a:t>
            </a:r>
            <a:r>
              <a:rPr lang="en-US" sz="1800" u="none" dirty="0" smtClean="0">
                <a:solidFill>
                  <a:srgbClr val="C00000"/>
                </a:solidFill>
              </a:rPr>
              <a:t>de </a:t>
            </a:r>
            <a:r>
              <a:rPr lang="en-US" sz="1800" u="none" dirty="0" err="1" smtClean="0">
                <a:solidFill>
                  <a:srgbClr val="C00000"/>
                </a:solidFill>
              </a:rPr>
              <a:t>Leeuw</a:t>
            </a:r>
            <a:endParaRPr lang="en-US" sz="1800" u="none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1800" b="0" u="none" dirty="0" smtClean="0">
                <a:solidFill>
                  <a:srgbClr val="C00000"/>
                </a:solidFill>
              </a:rPr>
              <a:t>			Roee Ben-</a:t>
            </a:r>
            <a:r>
              <a:rPr lang="en-US" sz="1800" b="0" u="none" dirty="0" err="1" smtClean="0">
                <a:solidFill>
                  <a:srgbClr val="C00000"/>
                </a:solidFill>
              </a:rPr>
              <a:t>Halevi</a:t>
            </a:r>
            <a:endParaRPr lang="en-US" sz="1800" b="0" u="none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1800" b="0" u="none" dirty="0" smtClean="0">
                <a:solidFill>
                  <a:srgbClr val="C00000"/>
                </a:solidFill>
              </a:rPr>
              <a:t>			</a:t>
            </a:r>
            <a:r>
              <a:rPr lang="en-US" sz="1800" b="0" u="none" dirty="0" err="1" smtClean="0">
                <a:solidFill>
                  <a:srgbClr val="C00000"/>
                </a:solidFill>
              </a:rPr>
              <a:t>Amit</a:t>
            </a:r>
            <a:r>
              <a:rPr lang="en-US" sz="1800" b="0" u="none" dirty="0" smtClean="0">
                <a:solidFill>
                  <a:srgbClr val="C00000"/>
                </a:solidFill>
              </a:rPr>
              <a:t> </a:t>
            </a:r>
            <a:r>
              <a:rPr lang="en-US" sz="1800" b="0" u="none" dirty="0" err="1" smtClean="0">
                <a:solidFill>
                  <a:srgbClr val="C00000"/>
                </a:solidFill>
              </a:rPr>
              <a:t>Srivastava</a:t>
            </a:r>
            <a:endParaRPr lang="he-IL" sz="1800" b="0" u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ig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00113"/>
            <a:ext cx="7561262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68538" y="188913"/>
            <a:ext cx="4167187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u="none">
                <a:solidFill>
                  <a:srgbClr val="000000"/>
                </a:solidFill>
              </a:rPr>
              <a:t>4249 proteins</a:t>
            </a:r>
            <a:endParaRPr lang="en-US" u="none"/>
          </a:p>
          <a:p>
            <a:pPr algn="ctr"/>
            <a:r>
              <a:rPr lang="en-US" sz="1800" b="0" u="none"/>
              <a:t>Colored histogram (100X100 bins)</a:t>
            </a: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3492500" y="2060575"/>
          <a:ext cx="1727200" cy="723900"/>
        </p:xfrm>
        <a:graphic>
          <a:graphicData uri="http://schemas.openxmlformats.org/presentationml/2006/ole">
            <p:oleObj spid="_x0000_s110594" name="משוואה" r:id="rId4" imgW="1041120" imgH="457200" progId="Equation.3">
              <p:embed/>
            </p:oleObj>
          </a:graphicData>
        </a:graphic>
      </p:graphicFrame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3492500" y="1412875"/>
          <a:ext cx="1584325" cy="687388"/>
        </p:xfrm>
        <a:graphic>
          <a:graphicData uri="http://schemas.openxmlformats.org/presentationml/2006/ole">
            <p:oleObj spid="_x0000_s110595" name="משוואה" r:id="rId5" imgW="1015920" imgH="457200" progId="Equation.3">
              <p:embed/>
            </p:oleObj>
          </a:graphicData>
        </a:graphic>
      </p:graphicFrame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784475" y="1557338"/>
            <a:ext cx="6048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0" u="none"/>
              <a:t>fit to</a:t>
            </a:r>
            <a:endParaRPr lang="en-US" sz="1400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760663" y="2276475"/>
            <a:ext cx="6048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0" u="none"/>
              <a:t>fit to</a:t>
            </a:r>
            <a:endParaRPr lang="en-US" sz="1400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1906588" y="2420938"/>
            <a:ext cx="720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1908175" y="1700213"/>
            <a:ext cx="7207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5219700" y="2105025"/>
            <a:ext cx="11684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i="1" u="none" dirty="0">
                <a:solidFill>
                  <a:srgbClr val="000000"/>
                </a:solidFill>
              </a:rPr>
              <a:t>a</a:t>
            </a:r>
            <a:r>
              <a:rPr lang="en-US" sz="1600" u="none" dirty="0">
                <a:solidFill>
                  <a:srgbClr val="000000"/>
                </a:solidFill>
              </a:rPr>
              <a:t>=0.95</a:t>
            </a:r>
          </a:p>
          <a:p>
            <a:r>
              <a:rPr lang="en-US" sz="1600" u="none" dirty="0">
                <a:solidFill>
                  <a:srgbClr val="000000"/>
                </a:solidFill>
              </a:rPr>
              <a:t>cc=0.58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34925" y="6381750"/>
            <a:ext cx="31686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u="none"/>
              <a:t>M. de Leeuw  et al., PLOS-ONE,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ig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8351838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5075" y="188913"/>
            <a:ext cx="3705225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u="none">
                <a:solidFill>
                  <a:srgbClr val="000000"/>
                </a:solidFill>
              </a:rPr>
              <a:t>4249 proteins</a:t>
            </a:r>
            <a:endParaRPr lang="en-US" u="none"/>
          </a:p>
          <a:p>
            <a:pPr algn="ctr"/>
            <a:r>
              <a:rPr lang="en-US" sz="1800" b="0" i="1" u="none"/>
              <a:t>X</a:t>
            </a:r>
            <a:r>
              <a:rPr lang="en-US" sz="1800" b="0" u="none"/>
              <a:t>-axis separated into 100 bins</a:t>
            </a: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3692525" y="2128838"/>
          <a:ext cx="1727200" cy="723900"/>
        </p:xfrm>
        <a:graphic>
          <a:graphicData uri="http://schemas.openxmlformats.org/presentationml/2006/ole">
            <p:oleObj spid="_x0000_s15362" name="משוואה" r:id="rId4" imgW="1041120" imgH="457200" progId="Equation.3">
              <p:embed/>
            </p:oleObj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692525" y="1481138"/>
          <a:ext cx="1584325" cy="687387"/>
        </p:xfrm>
        <a:graphic>
          <a:graphicData uri="http://schemas.openxmlformats.org/presentationml/2006/ole">
            <p:oleObj spid="_x0000_s15363" name="משוואה" r:id="rId5" imgW="1015920" imgH="457200" progId="Equation.3">
              <p:embed/>
            </p:oleObj>
          </a:graphicData>
        </a:graphic>
      </p:graphicFrame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984500" y="1625600"/>
            <a:ext cx="6048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0" u="none"/>
              <a:t>fit to</a:t>
            </a:r>
            <a:endParaRPr lang="en-US" sz="1400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2960688" y="2344738"/>
            <a:ext cx="6048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0" u="none"/>
              <a:t>fit to</a:t>
            </a:r>
            <a:endParaRPr lang="en-US" sz="1400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2106613" y="2489200"/>
            <a:ext cx="720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2108200" y="1768475"/>
            <a:ext cx="72072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5508625" y="2197100"/>
            <a:ext cx="13684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i="1" u="none">
                <a:solidFill>
                  <a:srgbClr val="000000"/>
                </a:solidFill>
              </a:rPr>
              <a:t>a</a:t>
            </a:r>
            <a:r>
              <a:rPr lang="en-US" sz="1600" u="none">
                <a:solidFill>
                  <a:srgbClr val="000000"/>
                </a:solidFill>
              </a:rPr>
              <a:t>=1.065</a:t>
            </a:r>
          </a:p>
          <a:p>
            <a:r>
              <a:rPr lang="en-US" sz="1600" u="none">
                <a:solidFill>
                  <a:srgbClr val="000000"/>
                </a:solidFill>
              </a:rPr>
              <a:t>cc=0.945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34925" y="6381750"/>
            <a:ext cx="31686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u="none" dirty="0"/>
              <a:t>M. de </a:t>
            </a:r>
            <a:r>
              <a:rPr lang="en-US" sz="1200" u="none" dirty="0" err="1"/>
              <a:t>Leeuw</a:t>
            </a:r>
            <a:r>
              <a:rPr lang="en-US" sz="1200" u="none" dirty="0"/>
              <a:t>  et al., PLOS-ONE,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116632"/>
            <a:ext cx="20882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Dynamics</a:t>
            </a:r>
            <a:endParaRPr lang="he-IL" sz="1600" dirty="0"/>
          </a:p>
        </p:txBody>
      </p:sp>
      <p:graphicFrame>
        <p:nvGraphicFramePr>
          <p:cNvPr id="108546" name="Object 8"/>
          <p:cNvGraphicFramePr>
            <a:graphicFrameLocks noChangeAspect="1"/>
          </p:cNvGraphicFramePr>
          <p:nvPr/>
        </p:nvGraphicFramePr>
        <p:xfrm>
          <a:off x="512763" y="981075"/>
          <a:ext cx="4733925" cy="719138"/>
        </p:xfrm>
        <a:graphic>
          <a:graphicData uri="http://schemas.openxmlformats.org/presentationml/2006/ole">
            <p:oleObj spid="_x0000_s108546" name="משוואה" r:id="rId4" imgW="3340080" imgH="507960" progId="Equation.3">
              <p:embed/>
            </p:oleObj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620688"/>
            <a:ext cx="1584995" cy="13575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309259" name="Object 11"/>
          <p:cNvGraphicFramePr>
            <a:graphicFrameLocks noChangeAspect="1"/>
          </p:cNvGraphicFramePr>
          <p:nvPr/>
        </p:nvGraphicFramePr>
        <p:xfrm>
          <a:off x="4788024" y="620688"/>
          <a:ext cx="1438243" cy="325622"/>
        </p:xfrm>
        <a:graphic>
          <a:graphicData uri="http://schemas.openxmlformats.org/presentationml/2006/ole">
            <p:oleObj spid="_x0000_s108547" name="משוואה" r:id="rId6" imgW="1066680" imgH="241200" progId="Equation.3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944" y="620688"/>
            <a:ext cx="4639072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b="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Fluctuations in distance between two amino acids</a:t>
            </a: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r>
              <a:rPr lang="en-US" sz="1400" b="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Static variance</a:t>
            </a: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>
              <a:defRPr/>
            </a:pPr>
            <a:r>
              <a:rPr lang="en-US" sz="1400" b="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Propagation </a:t>
            </a:r>
            <a:r>
              <a:rPr lang="en-US" sz="1400" b="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length</a:t>
            </a:r>
          </a:p>
          <a:p>
            <a:pPr algn="l">
              <a:defRPr/>
            </a:pPr>
            <a:endParaRPr lang="en-US" sz="1400" b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9" name="1amm_298_2ns_repeat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7103" y="2780928"/>
            <a:ext cx="171689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308304" y="1916832"/>
            <a:ext cx="1872208" cy="4320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1200" b="0" u="none" dirty="0"/>
          </a:p>
          <a:p>
            <a:pPr algn="l"/>
            <a:endParaRPr lang="en-US" sz="1000" b="0" u="none" dirty="0"/>
          </a:p>
        </p:txBody>
      </p:sp>
      <p:graphicFrame>
        <p:nvGraphicFramePr>
          <p:cNvPr id="108549" name="Object 30"/>
          <p:cNvGraphicFramePr>
            <a:graphicFrameLocks noChangeAspect="1"/>
          </p:cNvGraphicFramePr>
          <p:nvPr/>
        </p:nvGraphicFramePr>
        <p:xfrm>
          <a:off x="1475656" y="2276872"/>
          <a:ext cx="1687606" cy="483429"/>
        </p:xfrm>
        <a:graphic>
          <a:graphicData uri="http://schemas.openxmlformats.org/presentationml/2006/ole">
            <p:oleObj spid="_x0000_s108549" name="משוואה" r:id="rId8" imgW="977760" imgH="279360" progId="Equation.3">
              <p:embed/>
            </p:oleObj>
          </a:graphicData>
        </a:graphic>
      </p:graphicFrame>
      <p:pic>
        <p:nvPicPr>
          <p:cNvPr id="12" name="תמונה 1" descr="C:\Personal\אוניברסיטה\תארים\דוקטורט כימיה\מחקר\מאמר - גישה סטוכסטית\PNAS Resubmission\FIGs\Fig1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1916832"/>
            <a:ext cx="4010918" cy="219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23528" y="3645024"/>
            <a:ext cx="2951163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900" b="0" u="none" dirty="0"/>
              <a:t>Reuveni et al., PNAS (2010)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4499992" y="1628800"/>
            <a:ext cx="2736304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900" b="0" u="none" dirty="0" err="1"/>
              <a:t>Granek</a:t>
            </a:r>
            <a:r>
              <a:rPr lang="en-US" sz="900" b="0" u="none" dirty="0"/>
              <a:t> &amp; </a:t>
            </a:r>
            <a:r>
              <a:rPr lang="en-US" sz="900" b="0" u="none" dirty="0" err="1"/>
              <a:t>Klafter</a:t>
            </a:r>
            <a:r>
              <a:rPr lang="en-US" sz="900" b="0" u="none" dirty="0"/>
              <a:t>, PRL (2005)</a:t>
            </a:r>
          </a:p>
        </p:txBody>
      </p:sp>
      <p:pic>
        <p:nvPicPr>
          <p:cNvPr id="15" name="תמונה 1" descr="C:\Personal\אוניברסיטה\תארים\דוקטורט כימיה\מחקר\מאמר - גישה סטוכסטית\PNAS Resubmission\FIGs\Fig1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392488"/>
            <a:ext cx="4174987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876256" y="116632"/>
            <a:ext cx="22322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u="none" dirty="0" smtClean="0"/>
              <a:t>Photo-induced electron transfer,</a:t>
            </a:r>
          </a:p>
          <a:p>
            <a:pPr algn="l"/>
            <a:r>
              <a:rPr lang="en-US" sz="900" b="0" u="none" dirty="0" smtClean="0"/>
              <a:t>single molecule experiments, </a:t>
            </a:r>
          </a:p>
          <a:p>
            <a:pPr algn="l"/>
            <a:r>
              <a:rPr lang="en-US" sz="900" b="0" u="none" dirty="0" err="1" smtClean="0"/>
              <a:t>Xie</a:t>
            </a:r>
            <a:r>
              <a:rPr lang="en-US" sz="900" b="0" u="none" dirty="0" smtClean="0"/>
              <a:t> and coworkers</a:t>
            </a:r>
            <a:endParaRPr lang="en-US" sz="900" b="0" u="none" dirty="0"/>
          </a:p>
        </p:txBody>
      </p:sp>
      <p:graphicFrame>
        <p:nvGraphicFramePr>
          <p:cNvPr id="108550" name="Object 10"/>
          <p:cNvGraphicFramePr>
            <a:graphicFrameLocks noChangeAspect="1"/>
          </p:cNvGraphicFramePr>
          <p:nvPr/>
        </p:nvGraphicFramePr>
        <p:xfrm>
          <a:off x="2051720" y="4437112"/>
          <a:ext cx="1033462" cy="322262"/>
        </p:xfrm>
        <a:graphic>
          <a:graphicData uri="http://schemas.openxmlformats.org/presentationml/2006/ole">
            <p:oleObj spid="_x0000_s108550" name="משוואה" r:id="rId11" imgW="812520" imgH="253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323528" y="116632"/>
            <a:ext cx="540025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1000" b="0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Random walk p</a:t>
            </a:r>
            <a:r>
              <a:rPr lang="en-US" sz="1000" b="0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robability </a:t>
            </a:r>
            <a:r>
              <a:rPr lang="en-US" sz="1000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of return to the </a:t>
            </a:r>
            <a:r>
              <a:rPr lang="en-US" sz="1000" b="0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origin on the same network</a:t>
            </a:r>
            <a:endParaRPr lang="en-US" sz="1000" b="0" u="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23554" name="Object 9"/>
          <p:cNvGraphicFramePr>
            <a:graphicFrameLocks noChangeAspect="1"/>
          </p:cNvGraphicFramePr>
          <p:nvPr/>
        </p:nvGraphicFramePr>
        <p:xfrm>
          <a:off x="5199498" y="44624"/>
          <a:ext cx="1172702" cy="360040"/>
        </p:xfrm>
        <a:graphic>
          <a:graphicData uri="http://schemas.openxmlformats.org/presentationml/2006/ole">
            <p:oleObj spid="_x0000_s109570" name="משוואה" r:id="rId3" imgW="787320" imgH="241200" progId="Equation.3">
              <p:embed/>
            </p:oleObj>
          </a:graphicData>
        </a:graphic>
      </p:graphicFrame>
      <p:sp>
        <p:nvSpPr>
          <p:cNvPr id="23566" name="Rectangle 10"/>
          <p:cNvSpPr>
            <a:spLocks noChangeArrowheads="1"/>
          </p:cNvSpPr>
          <p:nvPr/>
        </p:nvSpPr>
        <p:spPr bwMode="auto">
          <a:xfrm>
            <a:off x="251520" y="3429000"/>
            <a:ext cx="29511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b="0" u="none" dirty="0"/>
              <a:t>Reuveni et al., </a:t>
            </a:r>
            <a:r>
              <a:rPr lang="en-US" sz="1000" b="0" u="none" dirty="0" smtClean="0"/>
              <a:t>PNAS (2010)</a:t>
            </a:r>
            <a:endParaRPr lang="en-US" sz="1000" b="0" u="none" dirty="0"/>
          </a:p>
        </p:txBody>
      </p:sp>
      <p:pic>
        <p:nvPicPr>
          <p:cNvPr id="23567" name="תמונה 1" descr="C:\Personal\אוניברסיטה\תארים\דוקטורט כימיה\מחקר\מאמר - גישה סטוכסטית\PNAS Resubmission\FIGs\Fig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12776"/>
            <a:ext cx="4896544" cy="27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69" name="Rectangle 9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7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75" name="Rectangle 18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77" name="Rectangle 21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7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79" name="Rectangle 24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8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81" name="Rectangle 26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8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83" name="Rectangle 29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8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23585" name="Rectangle 32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23528" y="734507"/>
            <a:ext cx="331236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1000" b="0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Vibrational</a:t>
            </a:r>
            <a:r>
              <a:rPr lang="en-US" sz="1000" b="0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mean square displacement </a:t>
            </a:r>
            <a:endParaRPr lang="en-US" sz="1000" b="0" u="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09581" name="Object 13"/>
          <p:cNvGraphicFramePr>
            <a:graphicFrameLocks noChangeAspect="1"/>
          </p:cNvGraphicFramePr>
          <p:nvPr/>
        </p:nvGraphicFramePr>
        <p:xfrm>
          <a:off x="3347864" y="476672"/>
          <a:ext cx="2965425" cy="721584"/>
        </p:xfrm>
        <a:graphic>
          <a:graphicData uri="http://schemas.openxmlformats.org/presentationml/2006/ole">
            <p:oleObj spid="_x0000_s109581" name="משוואה" r:id="rId5" imgW="1981080" imgH="482400" progId="Equation.3">
              <p:embed/>
            </p:oleObj>
          </a:graphicData>
        </a:graphic>
      </p:graphicFrame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107950" y="4494599"/>
            <a:ext cx="903605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defRPr/>
            </a:pPr>
            <a:r>
              <a:rPr lang="en-US" sz="1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Conclusions:</a:t>
            </a:r>
          </a:p>
          <a:p>
            <a:pPr marL="342900" indent="-342900" algn="l">
              <a:defRPr/>
            </a:pPr>
            <a:endParaRPr lang="en-US" sz="1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900" indent="-342900" algn="l" rtl="0">
              <a:buFont typeface="Wingdings" pitchFamily="2" charset="2"/>
              <a:buChar char="q"/>
              <a:defRPr/>
            </a:pPr>
            <a:r>
              <a:rPr lang="en-US" sz="1000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Novel approach for </a:t>
            </a:r>
            <a:r>
              <a:rPr lang="en-US" sz="1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vibrations</a:t>
            </a:r>
            <a:r>
              <a:rPr lang="en-US" sz="1000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in </a:t>
            </a:r>
            <a:r>
              <a:rPr lang="en-US" sz="1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folded proteins</a:t>
            </a:r>
            <a:r>
              <a:rPr lang="en-US" sz="1000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based on their </a:t>
            </a:r>
            <a:r>
              <a:rPr lang="en-US" sz="1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fractal</a:t>
            </a:r>
            <a:r>
              <a:rPr lang="en-US" sz="1000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nature  Provides a description on a universal level.</a:t>
            </a:r>
          </a:p>
          <a:p>
            <a:pPr marL="342900" indent="-342900" algn="l" rtl="0">
              <a:buFont typeface="Wingdings" pitchFamily="2" charset="2"/>
              <a:buNone/>
              <a:defRPr/>
            </a:pPr>
            <a:endParaRPr lang="en-US" sz="1000" b="0" u="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900" indent="-342900" algn="l" rtl="0">
              <a:buFont typeface="Wingdings" pitchFamily="2" charset="2"/>
              <a:buChar char="q"/>
              <a:defRPr/>
            </a:pPr>
            <a:r>
              <a:rPr lang="en-US" sz="1000" b="0" u="none" dirty="0">
                <a:solidFill>
                  <a:srgbClr val="000000"/>
                </a:solidFill>
                <a:cs typeface="Arial" pitchFamily="34" charset="0"/>
              </a:rPr>
              <a:t>Folded proteins are </a:t>
            </a:r>
            <a:r>
              <a:rPr lang="en-US" sz="1000" u="none" dirty="0">
                <a:solidFill>
                  <a:srgbClr val="000000"/>
                </a:solidFill>
                <a:cs typeface="Arial" pitchFamily="34" charset="0"/>
              </a:rPr>
              <a:t>marginally stable</a:t>
            </a:r>
            <a:r>
              <a:rPr lang="en-US" sz="1000" b="0" u="none" dirty="0">
                <a:solidFill>
                  <a:srgbClr val="000000"/>
                </a:solidFill>
                <a:cs typeface="Arial" pitchFamily="34" charset="0"/>
              </a:rPr>
              <a:t>: they exist in a thermodynamic state close to unfolding, which allows for large scale motion without unfolding. </a:t>
            </a:r>
          </a:p>
          <a:p>
            <a:pPr marL="342900" indent="-342900" algn="l" rtl="0">
              <a:buFont typeface="Wingdings" pitchFamily="2" charset="2"/>
              <a:buChar char="q"/>
              <a:defRPr/>
            </a:pPr>
            <a:endParaRPr lang="en-US" sz="1000" b="0" u="none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algn="l" rtl="0">
              <a:buFont typeface="Wingdings" pitchFamily="2" charset="2"/>
              <a:buChar char="q"/>
              <a:defRPr/>
            </a:pPr>
            <a:r>
              <a:rPr lang="en-US" sz="1000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The above criterion leads to a universal </a:t>
            </a:r>
            <a:r>
              <a:rPr lang="en-US" sz="1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“</a:t>
            </a:r>
            <a:r>
              <a:rPr lang="en-US" sz="1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equation of state</a:t>
            </a:r>
            <a:r>
              <a:rPr lang="en-US" sz="1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”</a:t>
            </a:r>
            <a:r>
              <a:rPr lang="en-US" sz="1000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 verified for about 5,000 proteins.</a:t>
            </a:r>
          </a:p>
          <a:p>
            <a:pPr marL="342900" indent="-342900" algn="l" rtl="0">
              <a:buFont typeface="Wingdings" pitchFamily="2" charset="2"/>
              <a:buChar char="q"/>
              <a:defRPr/>
            </a:pPr>
            <a:endParaRPr lang="en-US" sz="1000" b="0" u="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900" indent="-342900" algn="l" rtl="0">
              <a:buFont typeface="Wingdings" pitchFamily="2" charset="2"/>
              <a:buChar char="q"/>
              <a:defRPr/>
            </a:pPr>
            <a:r>
              <a:rPr lang="en-US" sz="1000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The fractal-like properties of proteins lead to</a:t>
            </a:r>
            <a:r>
              <a:rPr lang="en-US" sz="1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n-US" sz="1000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anomalous </a:t>
            </a:r>
            <a:r>
              <a:rPr lang="en-US" sz="1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dynamics/ strange kinetics:</a:t>
            </a:r>
          </a:p>
          <a:p>
            <a:pPr marL="342900" indent="-342900" algn="l" rtl="0">
              <a:buFont typeface="Wingdings" pitchFamily="2" charset="2"/>
              <a:buNone/>
              <a:defRPr/>
            </a:pPr>
            <a:r>
              <a:rPr lang="en-US" sz="1000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autocorrelation of separation; </a:t>
            </a:r>
            <a:r>
              <a:rPr lang="en-US" sz="1000" b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vibrational</a:t>
            </a:r>
            <a:r>
              <a:rPr lang="en-US" sz="1000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MSD; random walk MSD, return probability &amp; mean first passage </a:t>
            </a:r>
            <a:r>
              <a:rPr lang="en-US" sz="1000" b="0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time, dynamic structure factor. </a:t>
            </a:r>
            <a:endParaRPr lang="en-US" sz="1000" b="0" u="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900" indent="-342900" algn="l" rtl="0">
              <a:buFontTx/>
              <a:buAutoNum type="arabicParenR"/>
              <a:defRPr/>
            </a:pPr>
            <a:endParaRPr lang="en-US" sz="1000" b="0" u="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900" indent="-342900" algn="l" rtl="0">
              <a:buFont typeface="Wingdings" pitchFamily="2" charset="2"/>
              <a:buChar char="q"/>
              <a:defRPr/>
            </a:pPr>
            <a:endParaRPr lang="en-US" sz="1000" b="0" u="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735013" y="842963"/>
            <a:ext cx="7715250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2000" b="0" u="none"/>
          </a:p>
          <a:p>
            <a:pPr algn="l"/>
            <a:r>
              <a:rPr lang="en-US" sz="2000" b="0" u="none"/>
              <a:t>Long sequence of amino acids (20 types).</a:t>
            </a:r>
          </a:p>
          <a:p>
            <a:pPr algn="l"/>
            <a:endParaRPr lang="en-US" sz="2000" b="0" u="none"/>
          </a:p>
          <a:p>
            <a:pPr algn="l" rtl="0">
              <a:buFont typeface="Wingdings" pitchFamily="2" charset="2"/>
              <a:buChar char="§"/>
            </a:pPr>
            <a:r>
              <a:rPr lang="en-US" sz="2000" b="0" u="none"/>
              <a:t> Thousands of different proteins.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0" u="none"/>
              <a:t> Differ by sequence and length.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0" u="none"/>
              <a:t> Fold in different ways to give different 3-D fold structure.</a:t>
            </a:r>
          </a:p>
          <a:p>
            <a:pPr algn="l" rtl="0">
              <a:buFont typeface="Wingdings" pitchFamily="2" charset="2"/>
              <a:buChar char="§"/>
            </a:pPr>
            <a:endParaRPr lang="en-US" sz="2000" b="0" u="none"/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842963" y="3346450"/>
            <a:ext cx="8193087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</a:rPr>
              <a:t>Conflicting requirements:</a:t>
            </a:r>
          </a:p>
          <a:p>
            <a:pPr algn="l"/>
            <a:endParaRPr lang="en-US" sz="2000" b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000" b="0" u="none"/>
              <a:t> Specific folding </a:t>
            </a:r>
            <a:r>
              <a:rPr lang="en-US" sz="2000" b="0" u="none">
                <a:latin typeface="Arial" charset="0"/>
              </a:rPr>
              <a:t>–</a:t>
            </a:r>
            <a:r>
              <a:rPr lang="en-US" sz="2000" b="0" u="none"/>
              <a:t> leads to a specific function (lock and key</a:t>
            </a:r>
            <a:r>
              <a:rPr lang="en-US" sz="2000" b="0" u="none">
                <a:latin typeface="Arial" charset="0"/>
              </a:rPr>
              <a:t>…</a:t>
            </a:r>
            <a:r>
              <a:rPr lang="en-US" sz="2000" b="0" u="none"/>
              <a:t>).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0" u="none"/>
              <a:t> Large internal motion is needed to allow for biochemical function (enzymatic activity, antibody function, capturing and releasing ions, etc.).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2771775" y="333375"/>
            <a:ext cx="2994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Natural Proteins</a:t>
            </a:r>
          </a:p>
        </p:txBody>
      </p:sp>
      <p:sp>
        <p:nvSpPr>
          <p:cNvPr id="338952" name="Text Box 8"/>
          <p:cNvSpPr txBox="1">
            <a:spLocks noChangeArrowheads="1"/>
          </p:cNvSpPr>
          <p:nvPr/>
        </p:nvSpPr>
        <p:spPr bwMode="auto">
          <a:xfrm>
            <a:off x="539750" y="5638800"/>
            <a:ext cx="8497888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</a:rPr>
              <a:t>Problem 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–</a:t>
            </a:r>
            <a:endParaRPr lang="en-US" sz="2000">
              <a:solidFill>
                <a:srgbClr val="000000"/>
              </a:solidFill>
            </a:endParaRPr>
          </a:p>
          <a:p>
            <a:pPr algn="l"/>
            <a:r>
              <a:rPr lang="en-US" sz="2000">
                <a:solidFill>
                  <a:srgbClr val="000000"/>
                </a:solidFill>
              </a:rPr>
              <a:t>a folded protein has less internal motion than an unfolded</a:t>
            </a:r>
          </a:p>
          <a:p>
            <a:pPr algn="l"/>
            <a:r>
              <a:rPr lang="en-US" sz="2000">
                <a:solidFill>
                  <a:srgbClr val="000000"/>
                </a:solidFill>
              </a:rPr>
              <a:t>Protein</a:t>
            </a:r>
            <a:r>
              <a:rPr lang="en-US" sz="2000" u="none">
                <a:solidFill>
                  <a:srgbClr val="000000"/>
                </a:solidFill>
              </a:rPr>
              <a:t>.</a:t>
            </a:r>
          </a:p>
          <a:p>
            <a:pPr algn="l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50" y="1484064"/>
            <a:ext cx="14859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11" name="Picture 3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138" y="1412627"/>
            <a:ext cx="14239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1412" name="AutoShape 4"/>
          <p:cNvSpPr>
            <a:spLocks noChangeArrowheads="1"/>
          </p:cNvSpPr>
          <p:nvPr/>
        </p:nvSpPr>
        <p:spPr bwMode="auto">
          <a:xfrm>
            <a:off x="3436938" y="1917452"/>
            <a:ext cx="1441450" cy="215900"/>
          </a:xfrm>
          <a:prstGeom prst="rightArrow">
            <a:avLst>
              <a:gd name="adj1" fmla="val 50000"/>
              <a:gd name="adj2" fmla="val 166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he-IL"/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619672" y="44599"/>
            <a:ext cx="5762203" cy="864121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u="sng" dirty="0" smtClean="0"/>
              <a:t>PROTEIN VIBRATIONS:</a:t>
            </a:r>
            <a:br>
              <a:rPr lang="en-US" sz="1800" b="1" u="sng" dirty="0" smtClean="0"/>
            </a:br>
            <a:r>
              <a:rPr lang="en-US" sz="1800" b="1" u="sng" dirty="0" smtClean="0"/>
              <a:t/>
            </a:r>
            <a:br>
              <a:rPr lang="en-US" sz="1800" b="1" u="sng" dirty="0" smtClean="0"/>
            </a:br>
            <a:r>
              <a:rPr lang="en-US" sz="1800" b="1" u="sng" dirty="0" smtClean="0"/>
              <a:t>The </a:t>
            </a:r>
            <a:r>
              <a:rPr lang="en-US" sz="1800" b="1" u="sng" dirty="0" smtClean="0"/>
              <a:t>Gaussian Network Model (GNM</a:t>
            </a:r>
            <a:r>
              <a:rPr lang="en-US" sz="1800" u="sng" dirty="0" smtClean="0"/>
              <a:t>)</a:t>
            </a:r>
          </a:p>
        </p:txBody>
      </p:sp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395288" y="3429000"/>
            <a:ext cx="85328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800" u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Scalar elasticity.</a:t>
            </a: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800" u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Springs exist only below a cutoff distance </a:t>
            </a:r>
            <a:r>
              <a:rPr lang="en-US" sz="1800" i="1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</a:t>
            </a:r>
            <a:r>
              <a:rPr lang="en-US" sz="1200" i="1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</a:t>
            </a:r>
            <a:r>
              <a:rPr lang="en-US" sz="1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</a:p>
          <a:p>
            <a:pPr marL="609600" indent="-609600" algn="l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800" u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All springs have equal spring constant.</a:t>
            </a:r>
            <a:endParaRPr lang="en-US" sz="2000" u="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6372200" y="4581128"/>
            <a:ext cx="2527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u="none" dirty="0"/>
              <a:t>I. </a:t>
            </a:r>
            <a:r>
              <a:rPr lang="en-US" sz="1400" u="none" dirty="0" err="1"/>
              <a:t>Bahar</a:t>
            </a:r>
            <a:r>
              <a:rPr lang="en-US" sz="1400" u="none" dirty="0"/>
              <a:t> and coworkers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2" descr="ds_3proteins_fig2"/>
          <p:cNvPicPr>
            <a:picLocks noChangeAspect="1" noChangeArrowheads="1"/>
          </p:cNvPicPr>
          <p:nvPr/>
        </p:nvPicPr>
        <p:blipFill>
          <a:blip r:embed="rId3" cstate="print"/>
          <a:srcRect l="854" t="1483" r="1187" b="1483"/>
          <a:stretch>
            <a:fillRect/>
          </a:stretch>
        </p:blipFill>
        <p:spPr bwMode="auto">
          <a:xfrm>
            <a:off x="107504" y="1340768"/>
            <a:ext cx="860425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27" name="Rectangle 3"/>
          <p:cNvSpPr>
            <a:spLocks noChangeArrowheads="1"/>
          </p:cNvSpPr>
          <p:nvPr/>
        </p:nvSpPr>
        <p:spPr bwMode="auto">
          <a:xfrm>
            <a:off x="899592" y="152400"/>
            <a:ext cx="764375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b="0" u="none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Calculation of cumulated </a:t>
            </a:r>
            <a:r>
              <a:rPr lang="en-US" sz="2000" b="0" u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Density of States </a:t>
            </a:r>
            <a:r>
              <a:rPr lang="en-US" sz="2000" b="0" u="none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using the GNM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867025" y="620713"/>
          <a:ext cx="2689225" cy="881062"/>
        </p:xfrm>
        <a:graphic>
          <a:graphicData uri="http://schemas.openxmlformats.org/presentationml/2006/ole">
            <p:oleObj spid="_x0000_s7170" name="משוואה" r:id="rId4" imgW="1473120" imgH="482400" progId="Equation.3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6600825" y="4868863"/>
          <a:ext cx="1095375" cy="215900"/>
        </p:xfrm>
        <a:graphic>
          <a:graphicData uri="http://schemas.openxmlformats.org/presentationml/2006/ole">
            <p:oleObj spid="_x0000_s7171" name="משוואה" r:id="rId5" imgW="545760" imgH="177480" progId="Equation.3">
              <p:embed/>
            </p:oleObj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6632575" y="4652963"/>
          <a:ext cx="1095375" cy="215900"/>
        </p:xfrm>
        <a:graphic>
          <a:graphicData uri="http://schemas.openxmlformats.org/presentationml/2006/ole">
            <p:oleObj spid="_x0000_s7172" name="משוואה" r:id="rId6" imgW="545760" imgH="177480" progId="Equation.3">
              <p:embed/>
            </p:oleObj>
          </a:graphicData>
        </a:graphic>
      </p:graphicFrame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6556375" y="4437063"/>
          <a:ext cx="1247775" cy="215900"/>
        </p:xfrm>
        <a:graphic>
          <a:graphicData uri="http://schemas.openxmlformats.org/presentationml/2006/ole">
            <p:oleObj spid="_x0000_s7173" name="משוואה" r:id="rId7" imgW="622080" imgH="177480" progId="Equation.3">
              <p:embed/>
            </p:oleObj>
          </a:graphicData>
        </a:graphic>
      </p:graphicFrame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-36512" y="6583363"/>
            <a:ext cx="633670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200" u="none" dirty="0" smtClean="0"/>
              <a:t>M. de </a:t>
            </a:r>
            <a:r>
              <a:rPr lang="en-US" sz="1200" u="none" dirty="0" err="1" smtClean="0"/>
              <a:t>Leeuw</a:t>
            </a:r>
            <a:r>
              <a:rPr lang="en-US" sz="1200" u="none" dirty="0" smtClean="0"/>
              <a:t>  et al., PLOS-ONE (2009); Reuveni </a:t>
            </a:r>
            <a:r>
              <a:rPr lang="en-US" sz="1200" u="none" dirty="0"/>
              <a:t>et al., PRL (2007</a:t>
            </a:r>
            <a:r>
              <a:rPr lang="en-US" sz="1200" u="none" dirty="0" smtClean="0"/>
              <a:t>)</a:t>
            </a:r>
            <a:endParaRPr lang="en-US" sz="1200" u="none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43608" y="1700808"/>
            <a:ext cx="378821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Are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proteins fractal-like?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858198"/>
            <a:ext cx="252505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u="none" dirty="0" smtClean="0"/>
              <a:t>- </a:t>
            </a:r>
            <a:r>
              <a:rPr lang="en-US" sz="1600" u="none" dirty="0" smtClean="0"/>
              <a:t>Spectral dimension</a:t>
            </a:r>
            <a:endParaRPr lang="he-IL" sz="1600" u="none" dirty="0"/>
          </a:p>
        </p:txBody>
      </p:sp>
      <p:graphicFrame>
        <p:nvGraphicFramePr>
          <p:cNvPr id="7175" name="Object 4"/>
          <p:cNvGraphicFramePr>
            <a:graphicFrameLocks noChangeAspect="1"/>
          </p:cNvGraphicFramePr>
          <p:nvPr/>
        </p:nvGraphicFramePr>
        <p:xfrm>
          <a:off x="6228184" y="836712"/>
          <a:ext cx="325438" cy="417512"/>
        </p:xfrm>
        <a:graphic>
          <a:graphicData uri="http://schemas.openxmlformats.org/presentationml/2006/ole">
            <p:oleObj spid="_x0000_s7175" name="משוואה" r:id="rId8" imgW="177480" imgH="228600" progId="Equation.3">
              <p:embed/>
            </p:oleObj>
          </a:graphicData>
        </a:graphic>
      </p:graphicFrame>
      <p:graphicFrame>
        <p:nvGraphicFramePr>
          <p:cNvPr id="7176" name="Object 4"/>
          <p:cNvGraphicFramePr>
            <a:graphicFrameLocks noChangeAspect="1"/>
          </p:cNvGraphicFramePr>
          <p:nvPr/>
        </p:nvGraphicFramePr>
        <p:xfrm>
          <a:off x="5796136" y="3717032"/>
          <a:ext cx="557212" cy="323850"/>
        </p:xfrm>
        <a:graphic>
          <a:graphicData uri="http://schemas.openxmlformats.org/presentationml/2006/ole">
            <p:oleObj spid="_x0000_s7176" name="משוואה" r:id="rId9" imgW="304560" imgH="177480" progId="Equation.3">
              <p:embed/>
            </p:oleObj>
          </a:graphicData>
        </a:graphic>
      </p:graphicFrame>
      <p:graphicFrame>
        <p:nvGraphicFramePr>
          <p:cNvPr id="7177" name="Object 4"/>
          <p:cNvGraphicFramePr>
            <a:graphicFrameLocks noChangeAspect="1"/>
          </p:cNvGraphicFramePr>
          <p:nvPr/>
        </p:nvGraphicFramePr>
        <p:xfrm>
          <a:off x="4283968" y="2507432"/>
          <a:ext cx="1927225" cy="417512"/>
        </p:xfrm>
        <a:graphic>
          <a:graphicData uri="http://schemas.openxmlformats.org/presentationml/2006/ole">
            <p:oleObj spid="_x0000_s7177" name="משוואה" r:id="rId10" imgW="1054080" imgH="228600" progId="Equation.3">
              <p:embed/>
            </p:oleObj>
          </a:graphicData>
        </a:graphic>
      </p:graphicFrame>
      <p:graphicFrame>
        <p:nvGraphicFramePr>
          <p:cNvPr id="7178" name="Object 4"/>
          <p:cNvGraphicFramePr>
            <a:graphicFrameLocks noChangeAspect="1"/>
          </p:cNvGraphicFramePr>
          <p:nvPr/>
        </p:nvGraphicFramePr>
        <p:xfrm>
          <a:off x="5796136" y="3212976"/>
          <a:ext cx="468312" cy="284162"/>
        </p:xfrm>
        <a:graphic>
          <a:graphicData uri="http://schemas.openxmlformats.org/presentationml/2006/ole">
            <p:oleObj spid="_x0000_s7178" name="משוואה" r:id="rId11" imgW="291960" imgH="177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2101850" y="115888"/>
            <a:ext cx="40334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Fractal nature of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proteins?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539750" y="692150"/>
            <a:ext cx="3940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Mass fractal dimension</a:t>
            </a:r>
            <a:r>
              <a:rPr lang="en-US" sz="20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      :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5292080" y="620688"/>
          <a:ext cx="1231900" cy="458787"/>
        </p:xfrm>
        <a:graphic>
          <a:graphicData uri="http://schemas.openxmlformats.org/presentationml/2006/ole">
            <p:oleObj spid="_x0000_s101378" name="משוואה" r:id="rId3" imgW="545760" imgH="203040" progId="Equation.3">
              <p:embed/>
            </p:oleObj>
          </a:graphicData>
        </a:graphic>
      </p:graphicFrame>
      <p:sp>
        <p:nvSpPr>
          <p:cNvPr id="311309" name="Rectangle 13"/>
          <p:cNvSpPr>
            <a:spLocks noChangeArrowheads="1"/>
          </p:cNvSpPr>
          <p:nvPr/>
        </p:nvSpPr>
        <p:spPr bwMode="auto">
          <a:xfrm>
            <a:off x="611188" y="5248275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2000" u="none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5131" name="Picture 94" descr="Jmo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721446"/>
            <a:ext cx="1151359" cy="92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95" descr="Jmo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700808"/>
            <a:ext cx="1151656" cy="9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96" descr="Jmol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721446"/>
            <a:ext cx="1151557" cy="92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98" descr="Jmo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726208"/>
            <a:ext cx="113711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22"/>
          <p:cNvGraphicFramePr>
            <a:graphicFrameLocks noChangeAspect="1"/>
          </p:cNvGraphicFramePr>
          <p:nvPr/>
        </p:nvGraphicFramePr>
        <p:xfrm>
          <a:off x="3708400" y="638175"/>
          <a:ext cx="471488" cy="558800"/>
        </p:xfrm>
        <a:graphic>
          <a:graphicData uri="http://schemas.openxmlformats.org/presentationml/2006/ole">
            <p:oleObj spid="_x0000_s101379" name="משוואה" r:id="rId8" imgW="203040" imgH="241200" progId="Equation.3">
              <p:embed/>
            </p:oleObj>
          </a:graphicData>
        </a:graphic>
      </p:graphicFrame>
      <p:sp>
        <p:nvSpPr>
          <p:cNvPr id="5135" name="Rectangle 23"/>
          <p:cNvSpPr>
            <a:spLocks noChangeArrowheads="1"/>
          </p:cNvSpPr>
          <p:nvPr/>
        </p:nvSpPr>
        <p:spPr bwMode="auto">
          <a:xfrm>
            <a:off x="468313" y="1268760"/>
            <a:ext cx="574715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0" u="none" dirty="0">
                <a:solidFill>
                  <a:schemeClr val="tx1"/>
                </a:solidFill>
              </a:rPr>
              <a:t>The atoms enclosed in spheres of different radii (</a:t>
            </a:r>
            <a:r>
              <a:rPr lang="en-US" sz="1400" b="0" u="none" dirty="0" err="1">
                <a:solidFill>
                  <a:schemeClr val="tx1"/>
                </a:solidFill>
              </a:rPr>
              <a:t>pdb</a:t>
            </a:r>
            <a:r>
              <a:rPr lang="en-US" sz="1400" b="0" u="none" dirty="0">
                <a:solidFill>
                  <a:schemeClr val="tx1"/>
                </a:solidFill>
              </a:rPr>
              <a:t>: 1OCP )</a:t>
            </a:r>
          </a:p>
        </p:txBody>
      </p:sp>
      <p:pic>
        <p:nvPicPr>
          <p:cNvPr id="5136" name="Picture 24" descr="df_3proteins_fig1"/>
          <p:cNvPicPr>
            <a:picLocks noChangeAspect="1" noChangeArrowheads="1"/>
          </p:cNvPicPr>
          <p:nvPr/>
        </p:nvPicPr>
        <p:blipFill>
          <a:blip r:embed="rId9" cstate="print"/>
          <a:srcRect l="850" t="1500" r="809" b="1500"/>
          <a:stretch>
            <a:fillRect/>
          </a:stretch>
        </p:blipFill>
        <p:spPr bwMode="auto">
          <a:xfrm>
            <a:off x="1403648" y="2924944"/>
            <a:ext cx="5832648" cy="358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21" name="Rectangle 25"/>
          <p:cNvSpPr>
            <a:spLocks noChangeArrowheads="1"/>
          </p:cNvSpPr>
          <p:nvPr/>
        </p:nvSpPr>
        <p:spPr bwMode="auto">
          <a:xfrm>
            <a:off x="719138" y="536416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2000" u="none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5124" name="Object 29"/>
          <p:cNvGraphicFramePr>
            <a:graphicFrameLocks noChangeAspect="1"/>
          </p:cNvGraphicFramePr>
          <p:nvPr/>
        </p:nvGraphicFramePr>
        <p:xfrm>
          <a:off x="6156176" y="4078213"/>
          <a:ext cx="722312" cy="142875"/>
        </p:xfrm>
        <a:graphic>
          <a:graphicData uri="http://schemas.openxmlformats.org/presentationml/2006/ole">
            <p:oleObj spid="_x0000_s101380" name="משוואה" r:id="rId10" imgW="545760" imgH="177480" progId="Equation.3">
              <p:embed/>
            </p:oleObj>
          </a:graphicData>
        </a:graphic>
      </p:graphicFrame>
      <p:graphicFrame>
        <p:nvGraphicFramePr>
          <p:cNvPr id="5125" name="Object 30"/>
          <p:cNvGraphicFramePr>
            <a:graphicFrameLocks noChangeAspect="1"/>
          </p:cNvGraphicFramePr>
          <p:nvPr/>
        </p:nvGraphicFramePr>
        <p:xfrm>
          <a:off x="6297960" y="3645024"/>
          <a:ext cx="722312" cy="142875"/>
        </p:xfrm>
        <a:graphic>
          <a:graphicData uri="http://schemas.openxmlformats.org/presentationml/2006/ole">
            <p:oleObj spid="_x0000_s101381" name="משוואה" r:id="rId11" imgW="545760" imgH="177480" progId="Equation.3">
              <p:embed/>
            </p:oleObj>
          </a:graphicData>
        </a:graphic>
      </p:graphicFrame>
      <p:graphicFrame>
        <p:nvGraphicFramePr>
          <p:cNvPr id="5126" name="Object 31"/>
          <p:cNvGraphicFramePr>
            <a:graphicFrameLocks noChangeAspect="1"/>
          </p:cNvGraphicFramePr>
          <p:nvPr/>
        </p:nvGraphicFramePr>
        <p:xfrm>
          <a:off x="6156176" y="3284984"/>
          <a:ext cx="815975" cy="141288"/>
        </p:xfrm>
        <a:graphic>
          <a:graphicData uri="http://schemas.openxmlformats.org/presentationml/2006/ole">
            <p:oleObj spid="_x0000_s101382" name="משוואה" r:id="rId12" imgW="622080" imgH="177480" progId="Equation.3">
              <p:embed/>
            </p:oleObj>
          </a:graphicData>
        </a:graphic>
      </p:graphicFrame>
      <p:sp>
        <p:nvSpPr>
          <p:cNvPr id="5138" name="Text Box 33"/>
          <p:cNvSpPr txBox="1">
            <a:spLocks noChangeArrowheads="1"/>
          </p:cNvSpPr>
          <p:nvPr/>
        </p:nvSpPr>
        <p:spPr bwMode="auto">
          <a:xfrm>
            <a:off x="7788275" y="2204864"/>
            <a:ext cx="13557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0" u="none" dirty="0"/>
              <a:t>D. M. </a:t>
            </a:r>
            <a:r>
              <a:rPr lang="en-US" sz="1200" b="0" u="none" dirty="0" err="1"/>
              <a:t>Leitner</a:t>
            </a:r>
            <a:endParaRPr lang="en-US" sz="1200" b="0" u="none" dirty="0"/>
          </a:p>
          <a:p>
            <a:pPr algn="l"/>
            <a:r>
              <a:rPr lang="en-US" sz="1200" b="0" u="none" dirty="0"/>
              <a:t> and coworkers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-36512" y="6583363"/>
            <a:ext cx="633670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200" u="none" dirty="0" smtClean="0"/>
              <a:t>M. de </a:t>
            </a:r>
            <a:r>
              <a:rPr lang="en-US" sz="1200" u="none" dirty="0" err="1" smtClean="0"/>
              <a:t>Leeuw</a:t>
            </a:r>
            <a:r>
              <a:rPr lang="en-US" sz="1200" u="none" dirty="0" smtClean="0"/>
              <a:t>  et al., PLOS-ONE (2009); Reuveni </a:t>
            </a:r>
            <a:r>
              <a:rPr lang="en-US" sz="1200" u="none" dirty="0"/>
              <a:t>et al., PRL (2007</a:t>
            </a:r>
            <a:r>
              <a:rPr lang="en-US" sz="1200" u="none" dirty="0" smtClean="0"/>
              <a:t>)</a:t>
            </a:r>
            <a:endParaRPr lang="en-US" sz="1200" u="none" dirty="0"/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3131840" y="4101845"/>
          <a:ext cx="1254250" cy="274248"/>
        </p:xfrm>
        <a:graphic>
          <a:graphicData uri="http://schemas.openxmlformats.org/presentationml/2006/ole">
            <p:oleObj spid="_x0000_s101383" name="משוואה" r:id="rId13" imgW="1104840" imgH="241200" progId="Equation.3">
              <p:embed/>
            </p:oleObj>
          </a:graphicData>
        </a:graphic>
      </p:graphicFrame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4067944" y="4509120"/>
          <a:ext cx="287337" cy="166687"/>
        </p:xfrm>
        <a:graphic>
          <a:graphicData uri="http://schemas.openxmlformats.org/presentationml/2006/ole">
            <p:oleObj spid="_x0000_s101384" name="משוואה" r:id="rId14" imgW="304560" imgH="177480" progId="Equation.3">
              <p:embed/>
            </p:oleObj>
          </a:graphicData>
        </a:graphic>
      </p:graphicFrame>
      <p:graphicFrame>
        <p:nvGraphicFramePr>
          <p:cNvPr id="101385" name="Object 9"/>
          <p:cNvGraphicFramePr>
            <a:graphicFrameLocks noChangeAspect="1"/>
          </p:cNvGraphicFramePr>
          <p:nvPr/>
        </p:nvGraphicFramePr>
        <p:xfrm>
          <a:off x="4067944" y="4918496"/>
          <a:ext cx="360040" cy="201087"/>
        </p:xfrm>
        <a:graphic>
          <a:graphicData uri="http://schemas.openxmlformats.org/presentationml/2006/ole">
            <p:oleObj spid="_x0000_s101385" name="משוואה" r:id="rId15" imgW="317160" imgH="177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47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76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bg1"/>
                </a:solidFill>
                <a:latin typeface="Arial" pitchFamily="34" charset="0"/>
              </a:rPr>
              <a:t>Modeling a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</a:rPr>
              <a:t>Protein as a Fractal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</a:rPr>
              <a:t>– A Step Towards Universality</a:t>
            </a:r>
          </a:p>
        </p:txBody>
      </p:sp>
      <p:pic>
        <p:nvPicPr>
          <p:cNvPr id="8198" name="Picture 13" descr="‏‏עותק של Proteinviews-1ti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773238"/>
            <a:ext cx="3152775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חץ ימינה מקווקו 10"/>
          <p:cNvSpPr/>
          <p:nvPr/>
        </p:nvSpPr>
        <p:spPr bwMode="auto">
          <a:xfrm>
            <a:off x="3203575" y="3500040"/>
            <a:ext cx="2592388" cy="1081088"/>
          </a:xfrm>
          <a:prstGeom prst="strip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1"/>
          <a:lstStyle/>
          <a:p>
            <a:pPr>
              <a:defRPr/>
            </a:pPr>
            <a:endParaRPr lang="he-IL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27313" y="1773238"/>
            <a:ext cx="3457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 u="none" dirty="0">
                <a:latin typeface="+mn-lt"/>
              </a:rPr>
              <a:t>Replace with an abstract </a:t>
            </a:r>
          </a:p>
          <a:p>
            <a:pPr algn="ctr">
              <a:defRPr/>
            </a:pPr>
            <a:r>
              <a:rPr lang="en-US" sz="2400" b="0" u="none" dirty="0">
                <a:latin typeface="+mn-lt"/>
              </a:rPr>
              <a:t>representation of a protein</a:t>
            </a:r>
          </a:p>
        </p:txBody>
      </p:sp>
      <p:graphicFrame>
        <p:nvGraphicFramePr>
          <p:cNvPr id="93" name="Object 7"/>
          <p:cNvGraphicFramePr>
            <a:graphicFrameLocks noChangeAspect="1"/>
          </p:cNvGraphicFramePr>
          <p:nvPr/>
        </p:nvGraphicFramePr>
        <p:xfrm>
          <a:off x="6348413" y="1700213"/>
          <a:ext cx="2544762" cy="1457325"/>
        </p:xfrm>
        <a:graphic>
          <a:graphicData uri="http://schemas.openxmlformats.org/presentationml/2006/ole">
            <p:oleObj spid="_x0000_s99330" name="Equation" r:id="rId4" imgW="787320" imgH="495000" progId="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6372225" y="3500438"/>
          <a:ext cx="2135188" cy="1344612"/>
        </p:xfrm>
        <a:graphic>
          <a:graphicData uri="http://schemas.openxmlformats.org/presentationml/2006/ole">
            <p:oleObj spid="_x0000_s99331" name="Equation" r:id="rId5" imgW="660240" imgH="457200" progId="">
              <p:embed/>
            </p:oleObj>
          </a:graphicData>
        </a:graphic>
      </p:graphicFrame>
      <p:sp>
        <p:nvSpPr>
          <p:cNvPr id="8201" name="מלבן 14"/>
          <p:cNvSpPr>
            <a:spLocks noChangeArrowheads="1"/>
          </p:cNvSpPr>
          <p:nvPr/>
        </p:nvSpPr>
        <p:spPr bwMode="auto">
          <a:xfrm>
            <a:off x="6156325" y="1557338"/>
            <a:ext cx="2808288" cy="3527425"/>
          </a:xfrm>
          <a:prstGeom prst="rect">
            <a:avLst/>
          </a:prstGeom>
          <a:noFill/>
          <a:ln w="50800" algn="ctr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2"/>
          <p:cNvSpPr>
            <a:spLocks noChangeArrowheads="1"/>
          </p:cNvSpPr>
          <p:nvPr/>
        </p:nvSpPr>
        <p:spPr bwMode="auto">
          <a:xfrm>
            <a:off x="5795963" y="3789363"/>
            <a:ext cx="31480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1600">
                <a:solidFill>
                  <a:srgbClr val="008000"/>
                </a:solidFill>
              </a:rPr>
              <a:t>Landau-Peierls Instability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598488" y="952500"/>
          <a:ext cx="444500" cy="531813"/>
        </p:xfrm>
        <a:graphic>
          <a:graphicData uri="http://schemas.openxmlformats.org/presentationml/2006/ole">
            <p:oleObj spid="_x0000_s9218" name="משוואה" r:id="rId3" imgW="190440" imgH="228600" progId="Equation.3">
              <p:embed/>
            </p:oleObj>
          </a:graphicData>
        </a:graphic>
      </p:graphicFrame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971550" y="1114425"/>
            <a:ext cx="3360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16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–</a:t>
            </a:r>
            <a:r>
              <a:rPr lang="en-US" sz="16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Amplitude of a normal mode 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4284663" y="1052513"/>
          <a:ext cx="720725" cy="436562"/>
        </p:xfrm>
        <a:graphic>
          <a:graphicData uri="http://schemas.openxmlformats.org/presentationml/2006/ole">
            <p:oleObj spid="_x0000_s9219" name="משוואה" r:id="rId4" imgW="419040" imgH="253800" progId="Equation.3">
              <p:embed/>
            </p:oleObj>
          </a:graphicData>
        </a:graphic>
      </p:graphicFrame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468313" y="307975"/>
            <a:ext cx="5086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Protein Stability &amp; Unfolding</a:t>
            </a: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3814763" y="1508125"/>
          <a:ext cx="1771650" cy="860425"/>
        </p:xfrm>
        <a:graphic>
          <a:graphicData uri="http://schemas.openxmlformats.org/presentationml/2006/ole">
            <p:oleObj spid="_x0000_s9220" name="משוואה" r:id="rId5" imgW="914400" imgH="444240" progId="Equation.3">
              <p:embed/>
            </p:oleObj>
          </a:graphicData>
        </a:graphic>
      </p:graphicFrame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611188" y="2492375"/>
            <a:ext cx="60277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18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Thermal fluctuations of the displacements (         )</a:t>
            </a:r>
          </a:p>
        </p:txBody>
      </p:sp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468313" y="2997200"/>
          <a:ext cx="7793037" cy="1071563"/>
        </p:xfrm>
        <a:graphic>
          <a:graphicData uri="http://schemas.openxmlformats.org/presentationml/2006/ole">
            <p:oleObj spid="_x0000_s9221" name="משוואה" r:id="rId6" imgW="3593880" imgH="495000" progId="Equation.3">
              <p:embed/>
            </p:oleObj>
          </a:graphicData>
        </a:graphic>
      </p:graphicFrame>
      <p:graphicFrame>
        <p:nvGraphicFramePr>
          <p:cNvPr id="9222" name="Object 10"/>
          <p:cNvGraphicFramePr>
            <a:graphicFrameLocks noChangeAspect="1"/>
          </p:cNvGraphicFramePr>
          <p:nvPr/>
        </p:nvGraphicFramePr>
        <p:xfrm>
          <a:off x="407988" y="4221163"/>
          <a:ext cx="3035300" cy="550862"/>
        </p:xfrm>
        <a:graphic>
          <a:graphicData uri="http://schemas.openxmlformats.org/presentationml/2006/ole">
            <p:oleObj spid="_x0000_s9222" name="משוואה" r:id="rId7" imgW="1473120" imgH="266400" progId="Equation.3">
              <p:embed/>
            </p:oleObj>
          </a:graphicData>
        </a:graphic>
      </p:graphicFrame>
      <p:graphicFrame>
        <p:nvGraphicFramePr>
          <p:cNvPr id="9223" name="Object 11"/>
          <p:cNvGraphicFramePr>
            <a:graphicFrameLocks noChangeAspect="1"/>
          </p:cNvGraphicFramePr>
          <p:nvPr/>
        </p:nvGraphicFramePr>
        <p:xfrm>
          <a:off x="4179888" y="4384675"/>
          <a:ext cx="366712" cy="339725"/>
        </p:xfrm>
        <a:graphic>
          <a:graphicData uri="http://schemas.openxmlformats.org/presentationml/2006/ole">
            <p:oleObj spid="_x0000_s9223" name="משוואה" r:id="rId8" imgW="177480" imgH="164880" progId="Equation.3">
              <p:embed/>
            </p:oleObj>
          </a:graphicData>
        </a:graphic>
      </p:graphicFrame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4500563" y="4349750"/>
            <a:ext cx="44053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18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–</a:t>
            </a:r>
            <a:r>
              <a:rPr lang="en-US" sz="18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# of amino acids (</a:t>
            </a:r>
            <a:r>
              <a:rPr lang="en-US" sz="18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“</a:t>
            </a:r>
            <a:r>
              <a:rPr lang="en-US" sz="18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polymer index</a:t>
            </a:r>
            <a:r>
              <a:rPr lang="en-US" sz="18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itchFamily="34" charset="0"/>
              </a:rPr>
              <a:t>”</a:t>
            </a:r>
            <a:r>
              <a:rPr lang="en-US" sz="18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</a:t>
            </a:r>
          </a:p>
        </p:txBody>
      </p:sp>
      <p:pic>
        <p:nvPicPr>
          <p:cNvPr id="9233" name="Picture 13" descr="BD21298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5084763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74" name="Rectangle 14"/>
          <p:cNvSpPr>
            <a:spLocks noChangeArrowheads="1"/>
          </p:cNvSpPr>
          <p:nvPr/>
        </p:nvSpPr>
        <p:spPr bwMode="auto">
          <a:xfrm>
            <a:off x="1187450" y="5262563"/>
            <a:ext cx="7056438" cy="1220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180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If           ,            increases with increasing        </a:t>
            </a:r>
            <a:r>
              <a:rPr lang="en-US" sz="200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!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1800" u="none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  <a:defRPr/>
            </a:pPr>
            <a:r>
              <a:rPr lang="en-US" sz="18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Large fluctuations may assist enzymatic/biological activity.</a:t>
            </a:r>
            <a:r>
              <a:rPr lang="en-US" sz="1800" b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</p:txBody>
      </p:sp>
      <p:graphicFrame>
        <p:nvGraphicFramePr>
          <p:cNvPr id="9224" name="Object 15"/>
          <p:cNvGraphicFramePr>
            <a:graphicFrameLocks noChangeAspect="1"/>
          </p:cNvGraphicFramePr>
          <p:nvPr/>
        </p:nvGraphicFramePr>
        <p:xfrm>
          <a:off x="6804025" y="5300663"/>
          <a:ext cx="368300" cy="339725"/>
        </p:xfrm>
        <a:graphic>
          <a:graphicData uri="http://schemas.openxmlformats.org/presentationml/2006/ole">
            <p:oleObj spid="_x0000_s9224" name="משוואה" r:id="rId10" imgW="177480" imgH="164880" progId="Equation.3">
              <p:embed/>
            </p:oleObj>
          </a:graphicData>
        </a:graphic>
      </p:graphicFrame>
      <p:graphicFrame>
        <p:nvGraphicFramePr>
          <p:cNvPr id="9225" name="Object 16"/>
          <p:cNvGraphicFramePr>
            <a:graphicFrameLocks noChangeAspect="1"/>
          </p:cNvGraphicFramePr>
          <p:nvPr/>
        </p:nvGraphicFramePr>
        <p:xfrm>
          <a:off x="2627313" y="5229225"/>
          <a:ext cx="647700" cy="512763"/>
        </p:xfrm>
        <a:graphic>
          <a:graphicData uri="http://schemas.openxmlformats.org/presentationml/2006/ole">
            <p:oleObj spid="_x0000_s9225" name="משוואה" r:id="rId11" imgW="368280" imgH="291960" progId="Equation.3">
              <p:embed/>
            </p:oleObj>
          </a:graphicData>
        </a:graphic>
      </p:graphicFrame>
      <p:graphicFrame>
        <p:nvGraphicFramePr>
          <p:cNvPr id="9226" name="Object 17"/>
          <p:cNvGraphicFramePr>
            <a:graphicFrameLocks noChangeAspect="1"/>
          </p:cNvGraphicFramePr>
          <p:nvPr/>
        </p:nvGraphicFramePr>
        <p:xfrm>
          <a:off x="1619250" y="5300663"/>
          <a:ext cx="736600" cy="400050"/>
        </p:xfrm>
        <a:graphic>
          <a:graphicData uri="http://schemas.openxmlformats.org/presentationml/2006/ole">
            <p:oleObj spid="_x0000_s9226" name="משוואה" r:id="rId12" imgW="419040" imgH="228600" progId="Equation.3">
              <p:embed/>
            </p:oleObj>
          </a:graphicData>
        </a:graphic>
      </p:graphicFrame>
      <p:graphicFrame>
        <p:nvGraphicFramePr>
          <p:cNvPr id="9227" name="Object 20"/>
          <p:cNvGraphicFramePr>
            <a:graphicFrameLocks noChangeAspect="1"/>
          </p:cNvGraphicFramePr>
          <p:nvPr/>
        </p:nvGraphicFramePr>
        <p:xfrm>
          <a:off x="5707063" y="2492375"/>
          <a:ext cx="736600" cy="400050"/>
        </p:xfrm>
        <a:graphic>
          <a:graphicData uri="http://schemas.openxmlformats.org/presentationml/2006/ole">
            <p:oleObj spid="_x0000_s9227" name="משוואה" r:id="rId13" imgW="419040" imgH="228600" progId="Equation.3">
              <p:embed/>
            </p:oleObj>
          </a:graphicData>
        </a:graphic>
      </p:graphicFrame>
      <p:sp>
        <p:nvSpPr>
          <p:cNvPr id="322583" name="Rectangle 23"/>
          <p:cNvSpPr>
            <a:spLocks noChangeArrowheads="1"/>
          </p:cNvSpPr>
          <p:nvPr/>
        </p:nvSpPr>
        <p:spPr bwMode="auto">
          <a:xfrm>
            <a:off x="1781175" y="1773238"/>
            <a:ext cx="16462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18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Equipartition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403350" y="5300663"/>
            <a:ext cx="288925" cy="433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187450" y="331788"/>
            <a:ext cx="1081088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1979613" y="4870450"/>
            <a:ext cx="431800" cy="5032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he-IL"/>
          </a:p>
        </p:txBody>
      </p:sp>
      <p:sp>
        <p:nvSpPr>
          <p:cNvPr id="385036" name="Rectangle 12"/>
          <p:cNvSpPr>
            <a:spLocks noChangeArrowheads="1"/>
          </p:cNvSpPr>
          <p:nvPr/>
        </p:nvSpPr>
        <p:spPr bwMode="auto">
          <a:xfrm>
            <a:off x="468313" y="352425"/>
            <a:ext cx="81089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18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But              should </a:t>
            </a: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not</a:t>
            </a:r>
            <a:r>
              <a:rPr lang="en-US" sz="18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exceed the mean inter-amino acid distance,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1800" b="0" u="none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  <a:defRPr/>
            </a:pPr>
            <a:r>
              <a:rPr lang="en-US" sz="18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otherwise protein must </a:t>
            </a: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unfold </a:t>
            </a:r>
            <a:r>
              <a:rPr lang="en-US" sz="1800" b="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(or not fold)</a:t>
            </a: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</a:p>
        </p:txBody>
      </p:sp>
      <p:graphicFrame>
        <p:nvGraphicFramePr>
          <p:cNvPr id="10242" name="Object 13"/>
          <p:cNvGraphicFramePr>
            <a:graphicFrameLocks noChangeAspect="1"/>
          </p:cNvGraphicFramePr>
          <p:nvPr/>
        </p:nvGraphicFramePr>
        <p:xfrm>
          <a:off x="1198563" y="115888"/>
          <a:ext cx="781050" cy="558800"/>
        </p:xfrm>
        <a:graphic>
          <a:graphicData uri="http://schemas.openxmlformats.org/presentationml/2006/ole">
            <p:oleObj spid="_x0000_s10242" name="משוואה" r:id="rId3" imgW="444240" imgH="317160" progId="Equation.3">
              <p:embed/>
            </p:oleObj>
          </a:graphicData>
        </a:graphic>
      </p:graphicFrame>
      <p:sp>
        <p:nvSpPr>
          <p:cNvPr id="385039" name="Rectangle 15"/>
          <p:cNvSpPr>
            <a:spLocks noChangeArrowheads="1"/>
          </p:cNvSpPr>
          <p:nvPr/>
        </p:nvSpPr>
        <p:spPr bwMode="auto">
          <a:xfrm>
            <a:off x="684213" y="2082800"/>
            <a:ext cx="8280400" cy="146526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Marginal stability. To have large amplitude motion but remain folded:</a:t>
            </a:r>
          </a:p>
          <a:p>
            <a:pPr algn="l" rtl="0">
              <a:buFont typeface="Wingdings" pitchFamily="2" charset="2"/>
              <a:buChar char="q"/>
              <a:defRPr/>
            </a:pPr>
            <a:endParaRPr lang="en-US" sz="1800" u="none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  <a:defRPr/>
            </a:pP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Proteins can </a:t>
            </a: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“</a:t>
            </a: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live</a:t>
            </a: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”</a:t>
            </a: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in the </a:t>
            </a: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“</a:t>
            </a: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twilight</a:t>
            </a: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”</a:t>
            </a: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zone: Folded-Unfolded !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1800" u="none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0251" name="Picture 16" descr="BD2129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0338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41" name="Rectangle 17"/>
          <p:cNvSpPr>
            <a:spLocks noChangeArrowheads="1"/>
          </p:cNvSpPr>
          <p:nvPr/>
        </p:nvSpPr>
        <p:spPr bwMode="auto">
          <a:xfrm>
            <a:off x="684213" y="3789363"/>
            <a:ext cx="7559675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To keep proteins folded,      should depend on      :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1800" u="none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  <a:defRPr/>
            </a:pP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      should approach the value of </a:t>
            </a:r>
            <a:r>
              <a:rPr lang="en-US" b="0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  <a:r>
              <a:rPr lang="en-US" sz="200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n-US" sz="1800" u="non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for large proteins.</a:t>
            </a:r>
          </a:p>
        </p:txBody>
      </p:sp>
      <p:graphicFrame>
        <p:nvGraphicFramePr>
          <p:cNvPr id="10243" name="Object 18"/>
          <p:cNvGraphicFramePr>
            <a:graphicFrameLocks noChangeAspect="1"/>
          </p:cNvGraphicFramePr>
          <p:nvPr/>
        </p:nvGraphicFramePr>
        <p:xfrm>
          <a:off x="4284663" y="3716338"/>
          <a:ext cx="395287" cy="504825"/>
        </p:xfrm>
        <a:graphic>
          <a:graphicData uri="http://schemas.openxmlformats.org/presentationml/2006/ole">
            <p:oleObj spid="_x0000_s10243" name="משוואה" r:id="rId5" imgW="177480" imgH="228600" progId="Equation.3">
              <p:embed/>
            </p:oleObj>
          </a:graphicData>
        </a:graphic>
      </p:graphicFrame>
      <p:graphicFrame>
        <p:nvGraphicFramePr>
          <p:cNvPr id="10244" name="Object 19"/>
          <p:cNvGraphicFramePr>
            <a:graphicFrameLocks noChangeAspect="1"/>
          </p:cNvGraphicFramePr>
          <p:nvPr/>
        </p:nvGraphicFramePr>
        <p:xfrm>
          <a:off x="7092950" y="3860800"/>
          <a:ext cx="295275" cy="273050"/>
        </p:xfrm>
        <a:graphic>
          <a:graphicData uri="http://schemas.openxmlformats.org/presentationml/2006/ole">
            <p:oleObj spid="_x0000_s10244" name="משוואה" r:id="rId6" imgW="177480" imgH="164880" progId="Equation.3">
              <p:embed/>
            </p:oleObj>
          </a:graphicData>
        </a:graphic>
      </p:graphicFrame>
      <p:graphicFrame>
        <p:nvGraphicFramePr>
          <p:cNvPr id="10245" name="Object 20"/>
          <p:cNvGraphicFramePr>
            <a:graphicFrameLocks noChangeAspect="1"/>
          </p:cNvGraphicFramePr>
          <p:nvPr/>
        </p:nvGraphicFramePr>
        <p:xfrm>
          <a:off x="971550" y="4365625"/>
          <a:ext cx="338138" cy="431800"/>
        </p:xfrm>
        <a:graphic>
          <a:graphicData uri="http://schemas.openxmlformats.org/presentationml/2006/ole">
            <p:oleObj spid="_x0000_s10245" name="משוואה" r:id="rId7" imgW="1774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215900" y="44450"/>
            <a:ext cx="8820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rtl="0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Instability threshold: Universal relation between exponents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1271" name="Object 14"/>
          <p:cNvGraphicFramePr>
            <a:graphicFrameLocks noChangeAspect="1"/>
          </p:cNvGraphicFramePr>
          <p:nvPr/>
        </p:nvGraphicFramePr>
        <p:xfrm>
          <a:off x="2555776" y="3140968"/>
          <a:ext cx="4029534" cy="1512168"/>
        </p:xfrm>
        <a:graphic>
          <a:graphicData uri="http://schemas.openxmlformats.org/presentationml/2006/ole">
            <p:oleObj spid="_x0000_s11271" name="משוואה" r:id="rId3" imgW="1180800" imgH="444240" progId="Equation.3">
              <p:embed/>
            </p:oleObj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2124075" y="5734050"/>
            <a:ext cx="3671888" cy="112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he-IL"/>
          </a:p>
        </p:txBody>
      </p:sp>
      <p:graphicFrame>
        <p:nvGraphicFramePr>
          <p:cNvPr id="11272" name="Object 17"/>
          <p:cNvGraphicFramePr>
            <a:graphicFrameLocks noChangeAspect="1"/>
          </p:cNvGraphicFramePr>
          <p:nvPr/>
        </p:nvGraphicFramePr>
        <p:xfrm>
          <a:off x="3995936" y="5085184"/>
          <a:ext cx="1843087" cy="841375"/>
        </p:xfrm>
        <a:graphic>
          <a:graphicData uri="http://schemas.openxmlformats.org/presentationml/2006/ole">
            <p:oleObj spid="_x0000_s11272" name="משוואה" r:id="rId4" imgW="1054080" imgH="482400" progId="Equation.3">
              <p:embed/>
            </p:oleObj>
          </a:graphicData>
        </a:graphic>
      </p:graphicFrame>
      <p:pic>
        <p:nvPicPr>
          <p:cNvPr id="11281" name="Picture 18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36449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Rectangle 19"/>
          <p:cNvSpPr>
            <a:spLocks noChangeArrowheads="1"/>
          </p:cNvSpPr>
          <p:nvPr/>
        </p:nvSpPr>
        <p:spPr bwMode="auto">
          <a:xfrm>
            <a:off x="395288" y="2024013"/>
            <a:ext cx="7356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u="none" dirty="0">
                <a:solidFill>
                  <a:srgbClr val="008000"/>
                </a:solidFill>
              </a:rPr>
              <a:t>Unfolding/Melting occurs from the surface inward</a:t>
            </a:r>
          </a:p>
        </p:txBody>
      </p:sp>
      <p:sp>
        <p:nvSpPr>
          <p:cNvPr id="378902" name="Rectangle 22"/>
          <p:cNvSpPr>
            <a:spLocks noChangeArrowheads="1"/>
          </p:cNvSpPr>
          <p:nvPr/>
        </p:nvSpPr>
        <p:spPr bwMode="auto">
          <a:xfrm>
            <a:off x="2987675" y="1375941"/>
            <a:ext cx="355417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Cluster melting </a:t>
            </a:r>
            <a:r>
              <a:rPr lang="en-US" sz="2000" u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analog:</a:t>
            </a:r>
            <a:endParaRPr lang="en-US" sz="2000" u="none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-36512" y="6583363"/>
            <a:ext cx="29511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u="none" dirty="0"/>
              <a:t>Reuveni et al., PRL (2007)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Verdana" pitchFamily="34" charset="0"/>
            <a:cs typeface="Arial" pitchFamily="34" charset="0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Verdana" pitchFamily="34" charset="0"/>
            <a:cs typeface="Arial" pitchFamily="34" charset="0"/>
            <a:sym typeface="Wingdings" pitchFamily="2" charset="2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15770</TotalTime>
  <Words>548</Words>
  <Application>Microsoft Office PowerPoint</Application>
  <PresentationFormat>On-screen Show (4:3)</PresentationFormat>
  <Paragraphs>113</Paragraphs>
  <Slides>13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Balloons</vt:lpstr>
      <vt:lpstr>משוואה</vt:lpstr>
      <vt:lpstr>Equation</vt:lpstr>
      <vt:lpstr>Microsoft Equation 3.0</vt:lpstr>
      <vt:lpstr>Protein Dynamics and Stability: Universality vs. Specificity  Rony Granek  The Stella and Avram Goren-Goldstein Department of Biotechnology Engineering, Ben-Gurion University of The Negev, Beer Sheva 84105, Israel</vt:lpstr>
      <vt:lpstr>Slide 2</vt:lpstr>
      <vt:lpstr>PROTEIN VIBRATIONS:  The Gaussian Network Model (GNM)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Weizamnn Institute of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Relaxation Dynamics of strongly stretched DNA</dc:title>
  <dc:creator> </dc:creator>
  <cp:lastModifiedBy>Rony Granek</cp:lastModifiedBy>
  <cp:revision>678</cp:revision>
  <dcterms:created xsi:type="dcterms:W3CDTF">2002-10-02T06:27:53Z</dcterms:created>
  <dcterms:modified xsi:type="dcterms:W3CDTF">2011-05-20T18:06:08Z</dcterms:modified>
</cp:coreProperties>
</file>