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ls" ContentType="application/vnd.ms-exce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7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Default Extension="wmv" ContentType="video/unknown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vml" ContentType="application/vnd.openxmlformats-officedocument.vmlDrawing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6.xml" ContentType="application/vnd.openxmlformats-officedocument.drawingml.chart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8"/>
  </p:notesMasterIdLst>
  <p:sldIdLst>
    <p:sldId id="297" r:id="rId2"/>
    <p:sldId id="357" r:id="rId3"/>
    <p:sldId id="331" r:id="rId4"/>
    <p:sldId id="300" r:id="rId5"/>
    <p:sldId id="329" r:id="rId6"/>
    <p:sldId id="367" r:id="rId7"/>
    <p:sldId id="301" r:id="rId8"/>
    <p:sldId id="303" r:id="rId9"/>
    <p:sldId id="304" r:id="rId10"/>
    <p:sldId id="305" r:id="rId11"/>
    <p:sldId id="332" r:id="rId12"/>
    <p:sldId id="335" r:id="rId13"/>
    <p:sldId id="333" r:id="rId14"/>
    <p:sldId id="336" r:id="rId15"/>
    <p:sldId id="308" r:id="rId16"/>
    <p:sldId id="366" r:id="rId17"/>
    <p:sldId id="421" r:id="rId18"/>
    <p:sldId id="309" r:id="rId19"/>
    <p:sldId id="337" r:id="rId20"/>
    <p:sldId id="311" r:id="rId21"/>
    <p:sldId id="339" r:id="rId22"/>
    <p:sldId id="419" r:id="rId23"/>
    <p:sldId id="418" r:id="rId24"/>
    <p:sldId id="313" r:id="rId25"/>
    <p:sldId id="291" r:id="rId26"/>
    <p:sldId id="319" r:id="rId27"/>
    <p:sldId id="338" r:id="rId28"/>
    <p:sldId id="334" r:id="rId29"/>
    <p:sldId id="341" r:id="rId30"/>
    <p:sldId id="363" r:id="rId31"/>
    <p:sldId id="364" r:id="rId32"/>
    <p:sldId id="342" r:id="rId33"/>
    <p:sldId id="359" r:id="rId34"/>
    <p:sldId id="348" r:id="rId35"/>
    <p:sldId id="420" r:id="rId36"/>
    <p:sldId id="361" r:id="rId37"/>
    <p:sldId id="343" r:id="rId38"/>
    <p:sldId id="356" r:id="rId39"/>
    <p:sldId id="345" r:id="rId40"/>
    <p:sldId id="346" r:id="rId41"/>
    <p:sldId id="358" r:id="rId42"/>
    <p:sldId id="351" r:id="rId43"/>
    <p:sldId id="352" r:id="rId44"/>
    <p:sldId id="354" r:id="rId45"/>
    <p:sldId id="355" r:id="rId46"/>
    <p:sldId id="330" r:id="rId4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2" d="100"/>
          <a:sy n="102" d="100"/>
        </p:scale>
        <p:origin x="-1152" y="-96"/>
      </p:cViewPr>
      <p:guideLst>
        <p:guide orient="horz" pos="2160"/>
        <p:guide pos="2880"/>
      </p:guideLst>
    </p:cSldViewPr>
  </p:slideViewPr>
  <p:notesTextViewPr>
    <p:cViewPr>
      <p:scale>
        <a:sx n="110" d="100"/>
        <a:sy n="11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Workbook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Zombie\Desktop\QA_FA07FA10_AnalysisByQuestion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Zombie\Desktop\QA_FA07FA10_AnalysisByQuestion.xlsx" TargetMode="Externa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Zombie\Desktop\QA_FA07FA10_AnalysisByQuestion.xlsx" TargetMode="External"/><Relationship Id="rId1" Type="http://schemas.openxmlformats.org/officeDocument/2006/relationships/themeOverride" Target="../theme/themeOverride1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Zombie\Desktop\QA_FA07FA10_AnalysisByQuestion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Zombie\Desktop\SCHOOL\Dissertation\QuantumAttitudes\QA_FA07FA10_AnalysisByQuestion.xlsx" TargetMode="Externa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Zombie\Desktop\QA_FA07FA10_AnalysisByQuestion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18"/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International</a:t>
            </a:r>
            <a:r>
              <a:rPr lang="en-US" baseline="0" dirty="0" smtClean="0"/>
              <a:t> Rankings </a:t>
            </a:r>
            <a:r>
              <a:rPr lang="en-US" dirty="0" smtClean="0"/>
              <a:t>- </a:t>
            </a:r>
            <a:r>
              <a:rPr lang="en-US" dirty="0"/>
              <a:t>Science</a:t>
            </a:r>
          </a:p>
        </c:rich>
      </c:tx>
      <c:layout>
        <c:manualLayout>
          <c:xMode val="edge"/>
          <c:yMode val="edge"/>
          <c:x val="9.1194682186465842E-2"/>
          <c:y val="2.6845637583892603E-2"/>
        </c:manualLayout>
      </c:layout>
    </c:title>
    <c:plotArea>
      <c:layout/>
      <c:barChart>
        <c:barDir val="col"/>
        <c:grouping val="clustered"/>
        <c:ser>
          <c:idx val="0"/>
          <c:order val="0"/>
          <c:tx>
            <c:strRef>
              <c:f>Sheet1!$C$1</c:f>
              <c:strCache>
                <c:ptCount val="1"/>
                <c:pt idx="0">
                  <c:v>2009 - Mean Score - Science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c:spPr>
          <c:dPt>
            <c:idx val="22"/>
            <c:spPr>
              <a:solidFill>
                <a:srgbClr val="FF0000"/>
              </a:solidFill>
              <a:ln>
                <a:solidFill>
                  <a:schemeClr val="tx1"/>
                </a:solidFill>
              </a:ln>
            </c:spPr>
          </c:dPt>
          <c:cat>
            <c:strRef>
              <c:f>Sheet1!$B$2:$B$31</c:f>
              <c:strCache>
                <c:ptCount val="30"/>
                <c:pt idx="0">
                  <c:v> Shanghai-China</c:v>
                </c:pt>
                <c:pt idx="1">
                  <c:v>Finland</c:v>
                </c:pt>
                <c:pt idx="2">
                  <c:v>Hong Kong-China</c:v>
                </c:pt>
                <c:pt idx="3">
                  <c:v>Singapore</c:v>
                </c:pt>
                <c:pt idx="4">
                  <c:v>Japan</c:v>
                </c:pt>
                <c:pt idx="5">
                  <c:v>Korea</c:v>
                </c:pt>
                <c:pt idx="6">
                  <c:v>New Zealand</c:v>
                </c:pt>
                <c:pt idx="7">
                  <c:v>Canada</c:v>
                </c:pt>
                <c:pt idx="8">
                  <c:v>Estonia</c:v>
                </c:pt>
                <c:pt idx="9">
                  <c:v>Australia</c:v>
                </c:pt>
                <c:pt idx="10">
                  <c:v>Netherlands</c:v>
                </c:pt>
                <c:pt idx="11">
                  <c:v>Chinese Taipei</c:v>
                </c:pt>
                <c:pt idx="12">
                  <c:v>Germany</c:v>
                </c:pt>
                <c:pt idx="13">
                  <c:v>Liechtenstein</c:v>
                </c:pt>
                <c:pt idx="14">
                  <c:v>Switzerland</c:v>
                </c:pt>
                <c:pt idx="15">
                  <c:v>United Kingdom</c:v>
                </c:pt>
                <c:pt idx="16">
                  <c:v>Slovenia</c:v>
                </c:pt>
                <c:pt idx="17">
                  <c:v>Macao-China</c:v>
                </c:pt>
                <c:pt idx="18">
                  <c:v>Poland</c:v>
                </c:pt>
                <c:pt idx="19">
                  <c:v>Ireland</c:v>
                </c:pt>
                <c:pt idx="20">
                  <c:v>Belgium</c:v>
                </c:pt>
                <c:pt idx="21">
                  <c:v>Hungary</c:v>
                </c:pt>
                <c:pt idx="22">
                  <c:v>United States</c:v>
                </c:pt>
                <c:pt idx="23">
                  <c:v>Czech Republic</c:v>
                </c:pt>
                <c:pt idx="24">
                  <c:v>Norway</c:v>
                </c:pt>
                <c:pt idx="25">
                  <c:v>Denmark</c:v>
                </c:pt>
                <c:pt idx="26">
                  <c:v>France</c:v>
                </c:pt>
                <c:pt idx="27">
                  <c:v>Iceland</c:v>
                </c:pt>
                <c:pt idx="28">
                  <c:v>Sweden</c:v>
                </c:pt>
                <c:pt idx="29">
                  <c:v>Austria</c:v>
                </c:pt>
              </c:strCache>
            </c:strRef>
          </c:cat>
          <c:val>
            <c:numRef>
              <c:f>Sheet1!$C$2:$C$31</c:f>
              <c:numCache>
                <c:formatCode>General</c:formatCode>
                <c:ptCount val="30"/>
                <c:pt idx="0">
                  <c:v>575</c:v>
                </c:pt>
                <c:pt idx="1">
                  <c:v>554</c:v>
                </c:pt>
                <c:pt idx="2">
                  <c:v>549</c:v>
                </c:pt>
                <c:pt idx="3">
                  <c:v>542</c:v>
                </c:pt>
                <c:pt idx="4">
                  <c:v>539</c:v>
                </c:pt>
                <c:pt idx="5">
                  <c:v>538</c:v>
                </c:pt>
                <c:pt idx="6">
                  <c:v>532</c:v>
                </c:pt>
                <c:pt idx="7">
                  <c:v>529</c:v>
                </c:pt>
                <c:pt idx="8">
                  <c:v>528</c:v>
                </c:pt>
                <c:pt idx="9">
                  <c:v>527</c:v>
                </c:pt>
                <c:pt idx="10">
                  <c:v>522</c:v>
                </c:pt>
                <c:pt idx="11">
                  <c:v>520</c:v>
                </c:pt>
                <c:pt idx="12">
                  <c:v>520</c:v>
                </c:pt>
                <c:pt idx="13">
                  <c:v>520</c:v>
                </c:pt>
                <c:pt idx="14">
                  <c:v>517</c:v>
                </c:pt>
                <c:pt idx="15">
                  <c:v>514</c:v>
                </c:pt>
                <c:pt idx="16">
                  <c:v>512</c:v>
                </c:pt>
                <c:pt idx="17">
                  <c:v>511</c:v>
                </c:pt>
                <c:pt idx="18">
                  <c:v>508</c:v>
                </c:pt>
                <c:pt idx="19">
                  <c:v>508</c:v>
                </c:pt>
                <c:pt idx="20">
                  <c:v>507</c:v>
                </c:pt>
                <c:pt idx="21">
                  <c:v>503</c:v>
                </c:pt>
                <c:pt idx="22">
                  <c:v>502</c:v>
                </c:pt>
                <c:pt idx="23">
                  <c:v>500</c:v>
                </c:pt>
                <c:pt idx="24">
                  <c:v>500</c:v>
                </c:pt>
                <c:pt idx="25">
                  <c:v>499</c:v>
                </c:pt>
                <c:pt idx="26">
                  <c:v>498</c:v>
                </c:pt>
                <c:pt idx="27">
                  <c:v>496</c:v>
                </c:pt>
                <c:pt idx="28">
                  <c:v>495</c:v>
                </c:pt>
                <c:pt idx="29">
                  <c:v>494</c:v>
                </c:pt>
              </c:numCache>
            </c:numRef>
          </c:val>
        </c:ser>
        <c:dLbls/>
        <c:axId val="56498816"/>
        <c:axId val="37950592"/>
      </c:barChart>
      <c:catAx>
        <c:axId val="56498816"/>
        <c:scaling>
          <c:orientation val="minMax"/>
        </c:scaling>
        <c:axPos val="b"/>
        <c:tickLblPos val="nextTo"/>
        <c:crossAx val="37950592"/>
        <c:crosses val="autoZero"/>
        <c:auto val="1"/>
        <c:lblAlgn val="ctr"/>
        <c:lblOffset val="100"/>
      </c:catAx>
      <c:valAx>
        <c:axId val="37950592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56498816"/>
        <c:crosses val="autoZero"/>
        <c:crossBetween val="between"/>
      </c:valAx>
    </c:plotArea>
    <c:plotVisOnly val="1"/>
    <c:dispBlanksAs val="gap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plotArea>
      <c:layout/>
      <c:barChart>
        <c:barDir val="col"/>
        <c:grouping val="clustered"/>
        <c:ser>
          <c:idx val="0"/>
          <c:order val="0"/>
          <c:tx>
            <c:strRef>
              <c:f>GraphsQMInterest!$A$75</c:f>
              <c:strCache>
                <c:ptCount val="1"/>
                <c:pt idx="0">
                  <c:v>AGREE</c:v>
                </c:pt>
              </c:strCache>
            </c:strRef>
          </c:tx>
          <c:spPr>
            <a:solidFill>
              <a:srgbClr val="6666FF"/>
            </a:solidFill>
          </c:spPr>
          <c:errBars>
            <c:errBarType val="both"/>
            <c:errValType val="cust"/>
            <c:plus>
              <c:numRef>
                <c:f>GraphsQMInterest!$F$75:$H$75</c:f>
                <c:numCache>
                  <c:formatCode>General</c:formatCode>
                  <c:ptCount val="3"/>
                  <c:pt idx="0">
                    <c:v>2.0000000000000004E-2</c:v>
                  </c:pt>
                  <c:pt idx="1">
                    <c:v>2.0000000000000004E-2</c:v>
                  </c:pt>
                  <c:pt idx="2">
                    <c:v>1.0000000000000002E-2</c:v>
                  </c:pt>
                </c:numCache>
              </c:numRef>
            </c:plus>
            <c:minus>
              <c:numRef>
                <c:f>GraphsQMInterest!$F$75:$H$75</c:f>
                <c:numCache>
                  <c:formatCode>General</c:formatCode>
                  <c:ptCount val="3"/>
                  <c:pt idx="0">
                    <c:v>2.0000000000000004E-2</c:v>
                  </c:pt>
                  <c:pt idx="1">
                    <c:v>2.0000000000000004E-2</c:v>
                  </c:pt>
                  <c:pt idx="2">
                    <c:v>1.0000000000000002E-2</c:v>
                  </c:pt>
                </c:numCache>
              </c:numRef>
            </c:minus>
            <c:spPr>
              <a:ln>
                <a:solidFill>
                  <a:srgbClr val="1F1F1F"/>
                </a:solidFill>
              </a:ln>
            </c:spPr>
          </c:errBars>
          <c:cat>
            <c:strRef>
              <c:f>GraphsQMInterest!$B$73:$D$74</c:f>
              <c:strCache>
                <c:ptCount val="3"/>
                <c:pt idx="0">
                  <c:v>Pre-Instruction Average (All)</c:v>
                </c:pt>
                <c:pt idx="1">
                  <c:v>Post-Instruction Average (5 Semesters)</c:v>
                </c:pt>
                <c:pt idx="2">
                  <c:v>Post-Instruction 2130FA10</c:v>
                </c:pt>
              </c:strCache>
            </c:strRef>
          </c:cat>
          <c:val>
            <c:numRef>
              <c:f>GraphsQMInterest!$B$75:$D$75</c:f>
              <c:numCache>
                <c:formatCode>General</c:formatCode>
                <c:ptCount val="3"/>
                <c:pt idx="0">
                  <c:v>0.78</c:v>
                </c:pt>
                <c:pt idx="1">
                  <c:v>0.69000000000000106</c:v>
                </c:pt>
                <c:pt idx="2">
                  <c:v>0.98</c:v>
                </c:pt>
              </c:numCache>
            </c:numRef>
          </c:val>
        </c:ser>
        <c:ser>
          <c:idx val="1"/>
          <c:order val="1"/>
          <c:tx>
            <c:strRef>
              <c:f>GraphsQMInterest!$A$76</c:f>
              <c:strCache>
                <c:ptCount val="1"/>
                <c:pt idx="0">
                  <c:v>NEUTRAL</c:v>
                </c:pt>
              </c:strCache>
            </c:strRef>
          </c:tx>
          <c:spPr>
            <a:solidFill>
              <a:srgbClr val="8F8F8F"/>
            </a:solidFill>
            <a:ln>
              <a:solidFill>
                <a:schemeClr val="tx1">
                  <a:lumMod val="65000"/>
                </a:schemeClr>
              </a:solidFill>
            </a:ln>
          </c:spPr>
          <c:errBars>
            <c:errBarType val="both"/>
            <c:errValType val="cust"/>
            <c:plus>
              <c:numRef>
                <c:f>GraphsQMInterest!$F$76:$H$76</c:f>
                <c:numCache>
                  <c:formatCode>General</c:formatCode>
                  <c:ptCount val="3"/>
                  <c:pt idx="0">
                    <c:v>2.0000000000000004E-2</c:v>
                  </c:pt>
                  <c:pt idx="1">
                    <c:v>2.0000000000000004E-2</c:v>
                  </c:pt>
                  <c:pt idx="2">
                    <c:v>1.0000000000000002E-2</c:v>
                  </c:pt>
                </c:numCache>
              </c:numRef>
            </c:plus>
            <c:minus>
              <c:numRef>
                <c:f>GraphsQMInterest!$F$76:$H$76</c:f>
                <c:numCache>
                  <c:formatCode>General</c:formatCode>
                  <c:ptCount val="3"/>
                  <c:pt idx="0">
                    <c:v>2.0000000000000004E-2</c:v>
                  </c:pt>
                  <c:pt idx="1">
                    <c:v>2.0000000000000004E-2</c:v>
                  </c:pt>
                  <c:pt idx="2">
                    <c:v>1.0000000000000002E-2</c:v>
                  </c:pt>
                </c:numCache>
              </c:numRef>
            </c:minus>
            <c:spPr>
              <a:ln>
                <a:solidFill>
                  <a:srgbClr val="1F1F1F"/>
                </a:solidFill>
              </a:ln>
            </c:spPr>
          </c:errBars>
          <c:cat>
            <c:strRef>
              <c:f>GraphsQMInterest!$B$73:$D$74</c:f>
              <c:strCache>
                <c:ptCount val="3"/>
                <c:pt idx="0">
                  <c:v>Pre-Instruction Average (All)</c:v>
                </c:pt>
                <c:pt idx="1">
                  <c:v>Post-Instruction Average (5 Semesters)</c:v>
                </c:pt>
                <c:pt idx="2">
                  <c:v>Post-Instruction 2130FA10</c:v>
                </c:pt>
              </c:strCache>
            </c:strRef>
          </c:cat>
          <c:val>
            <c:numRef>
              <c:f>GraphsQMInterest!$B$76:$D$76</c:f>
              <c:numCache>
                <c:formatCode>General</c:formatCode>
                <c:ptCount val="3"/>
                <c:pt idx="0">
                  <c:v>0.18000000000000002</c:v>
                </c:pt>
                <c:pt idx="1">
                  <c:v>0.18000000000000002</c:v>
                </c:pt>
                <c:pt idx="2">
                  <c:v>2.0000000000000004E-2</c:v>
                </c:pt>
              </c:numCache>
            </c:numRef>
          </c:val>
        </c:ser>
        <c:ser>
          <c:idx val="2"/>
          <c:order val="2"/>
          <c:tx>
            <c:strRef>
              <c:f>GraphsQMInterest!$A$77</c:f>
              <c:strCache>
                <c:ptCount val="1"/>
                <c:pt idx="0">
                  <c:v>DISAGREE</c:v>
                </c:pt>
              </c:strCache>
            </c:strRef>
          </c:tx>
          <c:spPr>
            <a:solidFill>
              <a:srgbClr val="FF0000"/>
            </a:solidFill>
          </c:spPr>
          <c:errBars>
            <c:errBarType val="both"/>
            <c:errValType val="cust"/>
            <c:plus>
              <c:numRef>
                <c:f>GraphsQMInterest!$F$77:$H$77</c:f>
                <c:numCache>
                  <c:formatCode>General</c:formatCode>
                  <c:ptCount val="3"/>
                  <c:pt idx="0">
                    <c:v>1.0000000000000002E-2</c:v>
                  </c:pt>
                  <c:pt idx="1">
                    <c:v>2.0000000000000004E-2</c:v>
                  </c:pt>
                  <c:pt idx="2">
                    <c:v>0</c:v>
                  </c:pt>
                </c:numCache>
              </c:numRef>
            </c:plus>
            <c:minus>
              <c:numRef>
                <c:f>GraphsQMInterest!$F$77:$H$77</c:f>
                <c:numCache>
                  <c:formatCode>General</c:formatCode>
                  <c:ptCount val="3"/>
                  <c:pt idx="0">
                    <c:v>1.0000000000000002E-2</c:v>
                  </c:pt>
                  <c:pt idx="1">
                    <c:v>2.0000000000000004E-2</c:v>
                  </c:pt>
                  <c:pt idx="2">
                    <c:v>0</c:v>
                  </c:pt>
                </c:numCache>
              </c:numRef>
            </c:minus>
            <c:spPr>
              <a:ln>
                <a:solidFill>
                  <a:srgbClr val="1F1F1F"/>
                </a:solidFill>
              </a:ln>
            </c:spPr>
          </c:errBars>
          <c:cat>
            <c:strRef>
              <c:f>GraphsQMInterest!$B$73:$D$74</c:f>
              <c:strCache>
                <c:ptCount val="3"/>
                <c:pt idx="0">
                  <c:v>Pre-Instruction Average (All)</c:v>
                </c:pt>
                <c:pt idx="1">
                  <c:v>Post-Instruction Average (5 Semesters)</c:v>
                </c:pt>
                <c:pt idx="2">
                  <c:v>Post-Instruction 2130FA10</c:v>
                </c:pt>
              </c:strCache>
            </c:strRef>
          </c:cat>
          <c:val>
            <c:numRef>
              <c:f>GraphsQMInterest!$B$77:$D$77</c:f>
              <c:numCache>
                <c:formatCode>General</c:formatCode>
                <c:ptCount val="3"/>
                <c:pt idx="0">
                  <c:v>4.0000000000000008E-2</c:v>
                </c:pt>
                <c:pt idx="1">
                  <c:v>0.13</c:v>
                </c:pt>
                <c:pt idx="2">
                  <c:v>0</c:v>
                </c:pt>
              </c:numCache>
            </c:numRef>
          </c:val>
        </c:ser>
        <c:dLbls/>
        <c:axId val="41492864"/>
        <c:axId val="41494400"/>
      </c:barChart>
      <c:catAx>
        <c:axId val="41492864"/>
        <c:scaling>
          <c:orientation val="minMax"/>
        </c:scaling>
        <c:delete val="1"/>
        <c:axPos val="b"/>
        <c:tickLblPos val="none"/>
        <c:crossAx val="41494400"/>
        <c:crosses val="autoZero"/>
        <c:auto val="1"/>
        <c:lblAlgn val="ctr"/>
        <c:lblOffset val="100"/>
      </c:catAx>
      <c:valAx>
        <c:axId val="41494400"/>
        <c:scaling>
          <c:orientation val="minMax"/>
          <c:max val="1"/>
        </c:scaling>
        <c:axPos val="l"/>
        <c:majorGridlines>
          <c:spPr>
            <a:ln>
              <a:solidFill>
                <a:srgbClr val="8F8F8F"/>
              </a:solidFill>
            </a:ln>
          </c:spPr>
        </c:majorGridlines>
        <c:numFmt formatCode="General" sourceLinked="1"/>
        <c:tickLblPos val="nextTo"/>
        <c:txPr>
          <a:bodyPr/>
          <a:lstStyle/>
          <a:p>
            <a:pPr>
              <a:defRPr sz="1600">
                <a:solidFill>
                  <a:schemeClr val="bg1"/>
                </a:solidFill>
              </a:defRPr>
            </a:pPr>
            <a:endParaRPr lang="en-US"/>
          </a:p>
        </c:txPr>
        <c:crossAx val="41492864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6.6142825896762888E-2"/>
          <c:y val="6.3692757533815425E-2"/>
          <c:w val="0.63175251531058618"/>
          <c:h val="6.0126078537535106E-2"/>
        </c:manualLayout>
      </c:layout>
      <c:overlay val="1"/>
      <c:spPr>
        <a:noFill/>
        <a:ln>
          <a:noFill/>
        </a:ln>
      </c:spPr>
      <c:txPr>
        <a:bodyPr/>
        <a:lstStyle/>
        <a:p>
          <a:pPr>
            <a:defRPr sz="2000">
              <a:solidFill>
                <a:srgbClr val="1F1F1F"/>
              </a:solidFill>
            </a:defRPr>
          </a:pPr>
          <a:endParaRPr lang="en-US"/>
        </a:p>
      </c:txPr>
    </c:legend>
    <c:plotVisOnly val="1"/>
    <c:dispBlanksAs val="gap"/>
  </c:chart>
  <c:spPr>
    <a:solidFill>
      <a:schemeClr val="bg1"/>
    </a:solidFill>
    <a:ln>
      <a:noFill/>
    </a:ln>
  </c:sp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plotArea>
      <c:layout/>
      <c:barChart>
        <c:barDir val="col"/>
        <c:grouping val="clustered"/>
        <c:ser>
          <c:idx val="0"/>
          <c:order val="0"/>
          <c:tx>
            <c:strRef>
              <c:f>GraphsQMInterest!$A$75</c:f>
              <c:strCache>
                <c:ptCount val="1"/>
                <c:pt idx="0">
                  <c:v>AGREE</c:v>
                </c:pt>
              </c:strCache>
            </c:strRef>
          </c:tx>
          <c:spPr>
            <a:solidFill>
              <a:srgbClr val="6666FF"/>
            </a:solidFill>
          </c:spPr>
          <c:errBars>
            <c:errBarType val="both"/>
            <c:errValType val="cust"/>
            <c:plus>
              <c:numRef>
                <c:f>GraphsQMInterest!$F$75:$H$75</c:f>
                <c:numCache>
                  <c:formatCode>General</c:formatCode>
                  <c:ptCount val="3"/>
                  <c:pt idx="0">
                    <c:v>2.0000000000000004E-2</c:v>
                  </c:pt>
                  <c:pt idx="1">
                    <c:v>2.0000000000000004E-2</c:v>
                  </c:pt>
                  <c:pt idx="2">
                    <c:v>1.0000000000000002E-2</c:v>
                  </c:pt>
                </c:numCache>
              </c:numRef>
            </c:plus>
            <c:minus>
              <c:numRef>
                <c:f>GraphsQMInterest!$F$75:$H$75</c:f>
                <c:numCache>
                  <c:formatCode>General</c:formatCode>
                  <c:ptCount val="3"/>
                  <c:pt idx="0">
                    <c:v>2.0000000000000004E-2</c:v>
                  </c:pt>
                  <c:pt idx="1">
                    <c:v>2.0000000000000004E-2</c:v>
                  </c:pt>
                  <c:pt idx="2">
                    <c:v>1.0000000000000002E-2</c:v>
                  </c:pt>
                </c:numCache>
              </c:numRef>
            </c:minus>
            <c:spPr>
              <a:ln>
                <a:solidFill>
                  <a:srgbClr val="1F1F1F"/>
                </a:solidFill>
              </a:ln>
            </c:spPr>
          </c:errBars>
          <c:cat>
            <c:strRef>
              <c:f>GraphsQMInterest!$B$73:$D$74</c:f>
              <c:strCache>
                <c:ptCount val="3"/>
                <c:pt idx="0">
                  <c:v>Pre-Instruction Average (All)</c:v>
                </c:pt>
                <c:pt idx="1">
                  <c:v>Post-Instruction Average (5 Semesters)</c:v>
                </c:pt>
                <c:pt idx="2">
                  <c:v>Post-Instruction 2130FA10</c:v>
                </c:pt>
              </c:strCache>
            </c:strRef>
          </c:cat>
          <c:val>
            <c:numRef>
              <c:f>GraphsQMInterest!$B$75:$D$75</c:f>
              <c:numCache>
                <c:formatCode>General</c:formatCode>
                <c:ptCount val="3"/>
                <c:pt idx="0">
                  <c:v>0.78</c:v>
                </c:pt>
                <c:pt idx="1">
                  <c:v>0.69000000000000106</c:v>
                </c:pt>
                <c:pt idx="2">
                  <c:v>0.98</c:v>
                </c:pt>
              </c:numCache>
            </c:numRef>
          </c:val>
        </c:ser>
        <c:ser>
          <c:idx val="1"/>
          <c:order val="1"/>
          <c:tx>
            <c:strRef>
              <c:f>GraphsQMInterest!$A$76</c:f>
              <c:strCache>
                <c:ptCount val="1"/>
                <c:pt idx="0">
                  <c:v>NEUTRAL</c:v>
                </c:pt>
              </c:strCache>
            </c:strRef>
          </c:tx>
          <c:spPr>
            <a:solidFill>
              <a:srgbClr val="8F8F8F"/>
            </a:solidFill>
            <a:ln>
              <a:solidFill>
                <a:schemeClr val="tx1">
                  <a:lumMod val="65000"/>
                </a:schemeClr>
              </a:solidFill>
            </a:ln>
          </c:spPr>
          <c:errBars>
            <c:errBarType val="both"/>
            <c:errValType val="cust"/>
            <c:plus>
              <c:numRef>
                <c:f>GraphsQMInterest!$F$76:$H$76</c:f>
                <c:numCache>
                  <c:formatCode>General</c:formatCode>
                  <c:ptCount val="3"/>
                  <c:pt idx="0">
                    <c:v>2.0000000000000004E-2</c:v>
                  </c:pt>
                  <c:pt idx="1">
                    <c:v>2.0000000000000004E-2</c:v>
                  </c:pt>
                  <c:pt idx="2">
                    <c:v>1.0000000000000002E-2</c:v>
                  </c:pt>
                </c:numCache>
              </c:numRef>
            </c:plus>
            <c:minus>
              <c:numRef>
                <c:f>GraphsQMInterest!$F$76:$H$76</c:f>
                <c:numCache>
                  <c:formatCode>General</c:formatCode>
                  <c:ptCount val="3"/>
                  <c:pt idx="0">
                    <c:v>2.0000000000000004E-2</c:v>
                  </c:pt>
                  <c:pt idx="1">
                    <c:v>2.0000000000000004E-2</c:v>
                  </c:pt>
                  <c:pt idx="2">
                    <c:v>1.0000000000000002E-2</c:v>
                  </c:pt>
                </c:numCache>
              </c:numRef>
            </c:minus>
            <c:spPr>
              <a:ln>
                <a:solidFill>
                  <a:srgbClr val="1F1F1F"/>
                </a:solidFill>
              </a:ln>
            </c:spPr>
          </c:errBars>
          <c:cat>
            <c:strRef>
              <c:f>GraphsQMInterest!$B$73:$D$74</c:f>
              <c:strCache>
                <c:ptCount val="3"/>
                <c:pt idx="0">
                  <c:v>Pre-Instruction Average (All)</c:v>
                </c:pt>
                <c:pt idx="1">
                  <c:v>Post-Instruction Average (5 Semesters)</c:v>
                </c:pt>
                <c:pt idx="2">
                  <c:v>Post-Instruction 2130FA10</c:v>
                </c:pt>
              </c:strCache>
            </c:strRef>
          </c:cat>
          <c:val>
            <c:numRef>
              <c:f>GraphsQMInterest!$B$76:$D$76</c:f>
              <c:numCache>
                <c:formatCode>General</c:formatCode>
                <c:ptCount val="3"/>
                <c:pt idx="0">
                  <c:v>0.18000000000000002</c:v>
                </c:pt>
                <c:pt idx="1">
                  <c:v>0.18000000000000002</c:v>
                </c:pt>
                <c:pt idx="2">
                  <c:v>2.0000000000000004E-2</c:v>
                </c:pt>
              </c:numCache>
            </c:numRef>
          </c:val>
        </c:ser>
        <c:ser>
          <c:idx val="2"/>
          <c:order val="2"/>
          <c:tx>
            <c:strRef>
              <c:f>GraphsQMInterest!$A$77</c:f>
              <c:strCache>
                <c:ptCount val="1"/>
                <c:pt idx="0">
                  <c:v>DISAGREE</c:v>
                </c:pt>
              </c:strCache>
            </c:strRef>
          </c:tx>
          <c:spPr>
            <a:solidFill>
              <a:srgbClr val="FF0000"/>
            </a:solidFill>
          </c:spPr>
          <c:errBars>
            <c:errBarType val="both"/>
            <c:errValType val="cust"/>
            <c:plus>
              <c:numRef>
                <c:f>GraphsQMInterest!$F$77:$H$77</c:f>
                <c:numCache>
                  <c:formatCode>General</c:formatCode>
                  <c:ptCount val="3"/>
                  <c:pt idx="0">
                    <c:v>1.0000000000000002E-2</c:v>
                  </c:pt>
                  <c:pt idx="1">
                    <c:v>2.0000000000000004E-2</c:v>
                  </c:pt>
                  <c:pt idx="2">
                    <c:v>0</c:v>
                  </c:pt>
                </c:numCache>
              </c:numRef>
            </c:plus>
            <c:minus>
              <c:numRef>
                <c:f>GraphsQMInterest!$F$77:$H$77</c:f>
                <c:numCache>
                  <c:formatCode>General</c:formatCode>
                  <c:ptCount val="3"/>
                  <c:pt idx="0">
                    <c:v>1.0000000000000002E-2</c:v>
                  </c:pt>
                  <c:pt idx="1">
                    <c:v>2.0000000000000004E-2</c:v>
                  </c:pt>
                  <c:pt idx="2">
                    <c:v>0</c:v>
                  </c:pt>
                </c:numCache>
              </c:numRef>
            </c:minus>
            <c:spPr>
              <a:ln>
                <a:solidFill>
                  <a:srgbClr val="1F1F1F"/>
                </a:solidFill>
              </a:ln>
            </c:spPr>
          </c:errBars>
          <c:cat>
            <c:strRef>
              <c:f>GraphsQMInterest!$B$73:$D$74</c:f>
              <c:strCache>
                <c:ptCount val="3"/>
                <c:pt idx="0">
                  <c:v>Pre-Instruction Average (All)</c:v>
                </c:pt>
                <c:pt idx="1">
                  <c:v>Post-Instruction Average (5 Semesters)</c:v>
                </c:pt>
                <c:pt idx="2">
                  <c:v>Post-Instruction 2130FA10</c:v>
                </c:pt>
              </c:strCache>
            </c:strRef>
          </c:cat>
          <c:val>
            <c:numRef>
              <c:f>GraphsQMInterest!$B$77:$D$77</c:f>
              <c:numCache>
                <c:formatCode>General</c:formatCode>
                <c:ptCount val="3"/>
                <c:pt idx="0">
                  <c:v>4.0000000000000008E-2</c:v>
                </c:pt>
                <c:pt idx="1">
                  <c:v>0.13</c:v>
                </c:pt>
                <c:pt idx="2">
                  <c:v>0</c:v>
                </c:pt>
              </c:numCache>
            </c:numRef>
          </c:val>
        </c:ser>
        <c:dLbls/>
        <c:axId val="37836288"/>
        <c:axId val="37837824"/>
      </c:barChart>
      <c:catAx>
        <c:axId val="37836288"/>
        <c:scaling>
          <c:orientation val="minMax"/>
        </c:scaling>
        <c:delete val="1"/>
        <c:axPos val="b"/>
        <c:tickLblPos val="none"/>
        <c:crossAx val="37837824"/>
        <c:crosses val="autoZero"/>
        <c:auto val="1"/>
        <c:lblAlgn val="ctr"/>
        <c:lblOffset val="100"/>
      </c:catAx>
      <c:valAx>
        <c:axId val="37837824"/>
        <c:scaling>
          <c:orientation val="minMax"/>
          <c:max val="1"/>
        </c:scaling>
        <c:axPos val="l"/>
        <c:majorGridlines>
          <c:spPr>
            <a:ln>
              <a:solidFill>
                <a:srgbClr val="8F8F8F"/>
              </a:solidFill>
            </a:ln>
          </c:spPr>
        </c:majorGridlines>
        <c:numFmt formatCode="General" sourceLinked="1"/>
        <c:tickLblPos val="nextTo"/>
        <c:txPr>
          <a:bodyPr/>
          <a:lstStyle/>
          <a:p>
            <a:pPr>
              <a:defRPr sz="1600">
                <a:solidFill>
                  <a:schemeClr val="bg1"/>
                </a:solidFill>
              </a:defRPr>
            </a:pPr>
            <a:endParaRPr lang="en-US"/>
          </a:p>
        </c:txPr>
        <c:crossAx val="37836288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6.6142825896762888E-2"/>
          <c:y val="6.3692757533815425E-2"/>
          <c:w val="0.63175251531058618"/>
          <c:h val="6.0126078537535106E-2"/>
        </c:manualLayout>
      </c:layout>
      <c:overlay val="1"/>
      <c:spPr>
        <a:noFill/>
        <a:ln>
          <a:noFill/>
        </a:ln>
      </c:spPr>
      <c:txPr>
        <a:bodyPr/>
        <a:lstStyle/>
        <a:p>
          <a:pPr>
            <a:defRPr sz="2000">
              <a:solidFill>
                <a:srgbClr val="1F1F1F"/>
              </a:solidFill>
            </a:defRPr>
          </a:pPr>
          <a:endParaRPr lang="en-US"/>
        </a:p>
      </c:txPr>
    </c:legend>
    <c:plotVisOnly val="1"/>
    <c:dispBlanksAs val="gap"/>
  </c:chart>
  <c:spPr>
    <a:solidFill>
      <a:schemeClr val="bg1"/>
    </a:solidFill>
    <a:ln>
      <a:noFill/>
    </a:ln>
  </c:sp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lrMapOvr bg1="lt1" tx1="dk1" bg2="lt2" tx2="dk2" accent1="accent1" accent2="accent2" accent3="accent3" accent4="accent4" accent5="accent5" accent6="accent6" hlink="hlink" folHlink="folHlink"/>
  <c:chart>
    <c:plotArea>
      <c:layout/>
      <c:barChart>
        <c:barDir val="col"/>
        <c:grouping val="clustered"/>
        <c:ser>
          <c:idx val="0"/>
          <c:order val="0"/>
          <c:tx>
            <c:strRef>
              <c:f>GraphsDoubleSlitEssay!$B$26</c:f>
              <c:strCache>
                <c:ptCount val="1"/>
                <c:pt idx="0">
                  <c:v>REALIST</c:v>
                </c:pt>
              </c:strCache>
            </c:strRef>
          </c:tx>
          <c:spPr>
            <a:solidFill>
              <a:srgbClr val="FF0000"/>
            </a:solidFill>
          </c:spPr>
          <c:errBars>
            <c:errBarType val="both"/>
            <c:errValType val="cust"/>
            <c:plus>
              <c:numRef>
                <c:f>GraphsDoubleSlitEssay!$H$26:$K$26</c:f>
                <c:numCache>
                  <c:formatCode>General</c:formatCode>
                  <c:ptCount val="4"/>
                  <c:pt idx="0">
                    <c:v>7.0000000000000007E-2</c:v>
                  </c:pt>
                  <c:pt idx="1">
                    <c:v>3.0000000000000002E-2</c:v>
                  </c:pt>
                  <c:pt idx="2">
                    <c:v>6.0000000000000005E-2</c:v>
                  </c:pt>
                  <c:pt idx="3">
                    <c:v>2.0000000000000004E-2</c:v>
                  </c:pt>
                </c:numCache>
              </c:numRef>
            </c:plus>
            <c:minus>
              <c:numRef>
                <c:f>GraphsDoubleSlitEssay!$H$26:$K$26</c:f>
                <c:numCache>
                  <c:formatCode>General</c:formatCode>
                  <c:ptCount val="4"/>
                  <c:pt idx="0">
                    <c:v>7.0000000000000007E-2</c:v>
                  </c:pt>
                  <c:pt idx="1">
                    <c:v>3.0000000000000002E-2</c:v>
                  </c:pt>
                  <c:pt idx="2">
                    <c:v>6.0000000000000005E-2</c:v>
                  </c:pt>
                  <c:pt idx="3">
                    <c:v>2.0000000000000004E-2</c:v>
                  </c:pt>
                </c:numCache>
              </c:numRef>
            </c:minus>
            <c:spPr>
              <a:ln>
                <a:solidFill>
                  <a:srgbClr val="1F1F1F"/>
                </a:solidFill>
              </a:ln>
            </c:spPr>
          </c:errBars>
          <c:cat>
            <c:strRef>
              <c:f>GraphsDoubleSlitEssay!$C$25:$F$25</c:f>
              <c:strCache>
                <c:ptCount val="4"/>
                <c:pt idx="0">
                  <c:v>ENG-R/S</c:v>
                </c:pt>
                <c:pt idx="1">
                  <c:v>ENG-Q</c:v>
                </c:pt>
                <c:pt idx="2">
                  <c:v>PHYS-C/A</c:v>
                </c:pt>
                <c:pt idx="3">
                  <c:v>ENG-Q-FA10</c:v>
                </c:pt>
              </c:strCache>
            </c:strRef>
          </c:cat>
          <c:val>
            <c:numRef>
              <c:f>GraphsDoubleSlitEssay!$C$26:$F$26</c:f>
              <c:numCache>
                <c:formatCode>General</c:formatCode>
                <c:ptCount val="4"/>
                <c:pt idx="0">
                  <c:v>0.45</c:v>
                </c:pt>
                <c:pt idx="1">
                  <c:v>0.16</c:v>
                </c:pt>
                <c:pt idx="2">
                  <c:v>0.29000000000000004</c:v>
                </c:pt>
                <c:pt idx="3">
                  <c:v>4.0000000000000008E-2</c:v>
                </c:pt>
              </c:numCache>
            </c:numRef>
          </c:val>
        </c:ser>
        <c:ser>
          <c:idx val="1"/>
          <c:order val="1"/>
          <c:tx>
            <c:strRef>
              <c:f>GraphsDoubleSlitEssay!$B$27</c:f>
              <c:strCache>
                <c:ptCount val="1"/>
                <c:pt idx="0">
                  <c:v>AGNOSTIC</c:v>
                </c:pt>
              </c:strCache>
            </c:strRef>
          </c:tx>
          <c:spPr>
            <a:solidFill>
              <a:srgbClr val="8F8F8F"/>
            </a:solidFill>
          </c:spPr>
          <c:errBars>
            <c:errBarType val="both"/>
            <c:errValType val="cust"/>
            <c:plus>
              <c:numRef>
                <c:f>GraphsDoubleSlitEssay!$H$27:$K$27</c:f>
                <c:numCache>
                  <c:formatCode>General</c:formatCode>
                  <c:ptCount val="4"/>
                  <c:pt idx="0">
                    <c:v>7.0000000000000007E-2</c:v>
                  </c:pt>
                  <c:pt idx="1">
                    <c:v>4.0000000000000008E-2</c:v>
                  </c:pt>
                  <c:pt idx="2">
                    <c:v>6.0000000000000005E-2</c:v>
                  </c:pt>
                  <c:pt idx="3">
                    <c:v>0.05</c:v>
                  </c:pt>
                </c:numCache>
              </c:numRef>
            </c:plus>
            <c:minus>
              <c:numRef>
                <c:f>GraphsDoubleSlitEssay!$H$27:$K$27</c:f>
                <c:numCache>
                  <c:formatCode>General</c:formatCode>
                  <c:ptCount val="4"/>
                  <c:pt idx="0">
                    <c:v>7.0000000000000007E-2</c:v>
                  </c:pt>
                  <c:pt idx="1">
                    <c:v>4.0000000000000008E-2</c:v>
                  </c:pt>
                  <c:pt idx="2">
                    <c:v>6.0000000000000005E-2</c:v>
                  </c:pt>
                  <c:pt idx="3">
                    <c:v>0.05</c:v>
                  </c:pt>
                </c:numCache>
              </c:numRef>
            </c:minus>
            <c:spPr>
              <a:ln>
                <a:solidFill>
                  <a:srgbClr val="1F1F1F"/>
                </a:solidFill>
              </a:ln>
            </c:spPr>
          </c:errBars>
          <c:cat>
            <c:strRef>
              <c:f>GraphsDoubleSlitEssay!$C$25:$F$25</c:f>
              <c:strCache>
                <c:ptCount val="4"/>
                <c:pt idx="0">
                  <c:v>ENG-R/S</c:v>
                </c:pt>
                <c:pt idx="1">
                  <c:v>ENG-Q</c:v>
                </c:pt>
                <c:pt idx="2">
                  <c:v>PHYS-C/A</c:v>
                </c:pt>
                <c:pt idx="3">
                  <c:v>ENG-Q-FA10</c:v>
                </c:pt>
              </c:strCache>
            </c:strRef>
          </c:cat>
          <c:val>
            <c:numRef>
              <c:f>GraphsDoubleSlitEssay!$C$27:$F$27</c:f>
              <c:numCache>
                <c:formatCode>General</c:formatCode>
                <c:ptCount val="4"/>
                <c:pt idx="0">
                  <c:v>0.39000000000000107</c:v>
                </c:pt>
                <c:pt idx="1">
                  <c:v>0.2</c:v>
                </c:pt>
                <c:pt idx="2">
                  <c:v>0.27</c:v>
                </c:pt>
                <c:pt idx="3">
                  <c:v>0.39000000000000107</c:v>
                </c:pt>
              </c:numCache>
            </c:numRef>
          </c:val>
        </c:ser>
        <c:ser>
          <c:idx val="2"/>
          <c:order val="2"/>
          <c:tx>
            <c:strRef>
              <c:f>GraphsDoubleSlitEssay!$B$28</c:f>
              <c:strCache>
                <c:ptCount val="1"/>
                <c:pt idx="0">
                  <c:v>QUANTUM</c:v>
                </c:pt>
              </c:strCache>
            </c:strRef>
          </c:tx>
          <c:spPr>
            <a:solidFill>
              <a:srgbClr val="6666FF"/>
            </a:solidFill>
          </c:spPr>
          <c:errBars>
            <c:errBarType val="both"/>
            <c:errValType val="cust"/>
            <c:plus>
              <c:numRef>
                <c:f>GraphsDoubleSlitEssay!$H$28:$K$28</c:f>
                <c:numCache>
                  <c:formatCode>General</c:formatCode>
                  <c:ptCount val="4"/>
                  <c:pt idx="0">
                    <c:v>0.05</c:v>
                  </c:pt>
                  <c:pt idx="1">
                    <c:v>0.05</c:v>
                  </c:pt>
                  <c:pt idx="2">
                    <c:v>7.0000000000000007E-2</c:v>
                  </c:pt>
                  <c:pt idx="3">
                    <c:v>6.0000000000000005E-2</c:v>
                  </c:pt>
                </c:numCache>
              </c:numRef>
            </c:plus>
            <c:minus>
              <c:numRef>
                <c:f>GraphsDoubleSlitEssay!$H$28:$K$28</c:f>
                <c:numCache>
                  <c:formatCode>General</c:formatCode>
                  <c:ptCount val="4"/>
                  <c:pt idx="0">
                    <c:v>0.05</c:v>
                  </c:pt>
                  <c:pt idx="1">
                    <c:v>0.05</c:v>
                  </c:pt>
                  <c:pt idx="2">
                    <c:v>7.0000000000000007E-2</c:v>
                  </c:pt>
                  <c:pt idx="3">
                    <c:v>6.0000000000000005E-2</c:v>
                  </c:pt>
                </c:numCache>
              </c:numRef>
            </c:minus>
            <c:spPr>
              <a:ln>
                <a:solidFill>
                  <a:srgbClr val="1F1F1F"/>
                </a:solidFill>
              </a:ln>
            </c:spPr>
          </c:errBars>
          <c:cat>
            <c:strRef>
              <c:f>GraphsDoubleSlitEssay!$C$25:$F$25</c:f>
              <c:strCache>
                <c:ptCount val="4"/>
                <c:pt idx="0">
                  <c:v>ENG-R/S</c:v>
                </c:pt>
                <c:pt idx="1">
                  <c:v>ENG-Q</c:v>
                </c:pt>
                <c:pt idx="2">
                  <c:v>PHYS-C/A</c:v>
                </c:pt>
                <c:pt idx="3">
                  <c:v>ENG-Q-FA10</c:v>
                </c:pt>
              </c:strCache>
            </c:strRef>
          </c:cat>
          <c:val>
            <c:numRef>
              <c:f>GraphsDoubleSlitEssay!$C$28:$F$28</c:f>
              <c:numCache>
                <c:formatCode>General</c:formatCode>
                <c:ptCount val="4"/>
                <c:pt idx="0">
                  <c:v>0.16</c:v>
                </c:pt>
                <c:pt idx="1">
                  <c:v>0.6100000000000011</c:v>
                </c:pt>
                <c:pt idx="2">
                  <c:v>0.45</c:v>
                </c:pt>
                <c:pt idx="3">
                  <c:v>0.57999999999999996</c:v>
                </c:pt>
              </c:numCache>
            </c:numRef>
          </c:val>
        </c:ser>
        <c:dLbls/>
        <c:axId val="41765504"/>
        <c:axId val="41779584"/>
      </c:barChart>
      <c:catAx>
        <c:axId val="41765504"/>
        <c:scaling>
          <c:orientation val="minMax"/>
        </c:scaling>
        <c:delete val="1"/>
        <c:axPos val="b"/>
        <c:tickLblPos val="none"/>
        <c:crossAx val="41779584"/>
        <c:crosses val="autoZero"/>
        <c:auto val="1"/>
        <c:lblAlgn val="ctr"/>
        <c:lblOffset val="100"/>
      </c:catAx>
      <c:valAx>
        <c:axId val="41779584"/>
        <c:scaling>
          <c:orientation val="minMax"/>
        </c:scaling>
        <c:axPos val="l"/>
        <c:majorGridlines>
          <c:spPr>
            <a:ln>
              <a:solidFill>
                <a:srgbClr val="8F8F8F"/>
              </a:solidFill>
            </a:ln>
          </c:spPr>
        </c:majorGridlines>
        <c:numFmt formatCode="General" sourceLinked="1"/>
        <c:tickLblPos val="nextTo"/>
        <c:txPr>
          <a:bodyPr/>
          <a:lstStyle/>
          <a:p>
            <a:pPr>
              <a:defRPr sz="1600">
                <a:solidFill>
                  <a:schemeClr val="tx2">
                    <a:lumMod val="10000"/>
                  </a:schemeClr>
                </a:solidFill>
              </a:defRPr>
            </a:pPr>
            <a:endParaRPr lang="en-US"/>
          </a:p>
        </c:txPr>
        <c:crossAx val="41765504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7.4775809273840824E-2"/>
          <c:y val="6.5835520559930111E-2"/>
          <c:w val="0.60721872265966803"/>
          <c:h val="8.0101498940539834E-2"/>
        </c:manualLayout>
      </c:layout>
      <c:overlay val="1"/>
      <c:txPr>
        <a:bodyPr/>
        <a:lstStyle/>
        <a:p>
          <a:pPr>
            <a:defRPr sz="2000">
              <a:solidFill>
                <a:srgbClr val="1F1F1F"/>
              </a:solidFill>
            </a:defRPr>
          </a:pPr>
          <a:endParaRPr lang="en-US"/>
        </a:p>
      </c:txPr>
    </c:legend>
    <c:plotVisOnly val="1"/>
    <c:dispBlanksAs val="gap"/>
  </c:chart>
  <c:spPr>
    <a:ln>
      <a:noFill/>
    </a:ln>
  </c:spPr>
  <c:externalData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plotArea>
      <c:layout/>
      <c:barChart>
        <c:barDir val="col"/>
        <c:grouping val="clustered"/>
        <c:ser>
          <c:idx val="0"/>
          <c:order val="0"/>
          <c:tx>
            <c:strRef>
              <c:f>GraphsAtomicElectrons!$A$113</c:f>
              <c:strCache>
                <c:ptCount val="1"/>
                <c:pt idx="0">
                  <c:v>AGREE</c:v>
                </c:pt>
              </c:strCache>
            </c:strRef>
          </c:tx>
          <c:spPr>
            <a:solidFill>
              <a:srgbClr val="FF0000"/>
            </a:solidFill>
          </c:spPr>
          <c:errBars>
            <c:errBarType val="both"/>
            <c:errValType val="cust"/>
            <c:plus>
              <c:numRef>
                <c:f>GraphsAtomicElectrons!$G$113:$J$113</c:f>
                <c:numCache>
                  <c:formatCode>General</c:formatCode>
                  <c:ptCount val="4"/>
                  <c:pt idx="0">
                    <c:v>0.05</c:v>
                  </c:pt>
                  <c:pt idx="1">
                    <c:v>4.0000000000000008E-2</c:v>
                  </c:pt>
                  <c:pt idx="2">
                    <c:v>6.0000000000000005E-2</c:v>
                  </c:pt>
                  <c:pt idx="3">
                    <c:v>0.05</c:v>
                  </c:pt>
                </c:numCache>
              </c:numRef>
            </c:plus>
            <c:minus>
              <c:numRef>
                <c:f>GraphsAtomicElectrons!$G$113:$J$113</c:f>
                <c:numCache>
                  <c:formatCode>General</c:formatCode>
                  <c:ptCount val="4"/>
                  <c:pt idx="0">
                    <c:v>0.05</c:v>
                  </c:pt>
                  <c:pt idx="1">
                    <c:v>4.0000000000000008E-2</c:v>
                  </c:pt>
                  <c:pt idx="2">
                    <c:v>6.0000000000000005E-2</c:v>
                  </c:pt>
                  <c:pt idx="3">
                    <c:v>0.05</c:v>
                  </c:pt>
                </c:numCache>
              </c:numRef>
            </c:minus>
            <c:spPr>
              <a:ln>
                <a:solidFill>
                  <a:srgbClr val="1F1F1F"/>
                </a:solidFill>
              </a:ln>
            </c:spPr>
          </c:errBars>
          <c:cat>
            <c:strRef>
              <c:f>GraphsAtomicElectrons!$B$112:$E$112</c:f>
              <c:strCache>
                <c:ptCount val="4"/>
                <c:pt idx="0">
                  <c:v>ENG-R/S</c:v>
                </c:pt>
                <c:pt idx="1">
                  <c:v>ENG-Q</c:v>
                </c:pt>
                <c:pt idx="2">
                  <c:v>PHYS-C/A</c:v>
                </c:pt>
                <c:pt idx="3">
                  <c:v>ENG-Q-FA10</c:v>
                </c:pt>
              </c:strCache>
            </c:strRef>
          </c:cat>
          <c:val>
            <c:numRef>
              <c:f>GraphsAtomicElectrons!$B$113:$E$113</c:f>
              <c:numCache>
                <c:formatCode>General</c:formatCode>
                <c:ptCount val="4"/>
                <c:pt idx="0">
                  <c:v>0.76000000000000212</c:v>
                </c:pt>
                <c:pt idx="1">
                  <c:v>0.59</c:v>
                </c:pt>
                <c:pt idx="2">
                  <c:v>0.39000000000000107</c:v>
                </c:pt>
                <c:pt idx="3">
                  <c:v>0.26</c:v>
                </c:pt>
              </c:numCache>
            </c:numRef>
          </c:val>
        </c:ser>
        <c:ser>
          <c:idx val="1"/>
          <c:order val="1"/>
          <c:tx>
            <c:strRef>
              <c:f>GraphsAtomicElectrons!$A$114</c:f>
              <c:strCache>
                <c:ptCount val="1"/>
                <c:pt idx="0">
                  <c:v>NEUTRAL</c:v>
                </c:pt>
              </c:strCache>
            </c:strRef>
          </c:tx>
          <c:spPr>
            <a:solidFill>
              <a:srgbClr val="8F8F8F"/>
            </a:solidFill>
          </c:spPr>
          <c:errBars>
            <c:errBarType val="both"/>
            <c:errValType val="cust"/>
            <c:plus>
              <c:numRef>
                <c:f>GraphsAtomicElectrons!$G$114:$J$114</c:f>
                <c:numCache>
                  <c:formatCode>General</c:formatCode>
                  <c:ptCount val="4"/>
                  <c:pt idx="0">
                    <c:v>4.0000000000000008E-2</c:v>
                  </c:pt>
                  <c:pt idx="1">
                    <c:v>3.0000000000000002E-2</c:v>
                  </c:pt>
                  <c:pt idx="2">
                    <c:v>0.05</c:v>
                  </c:pt>
                  <c:pt idx="3">
                    <c:v>4.0000000000000008E-2</c:v>
                  </c:pt>
                </c:numCache>
              </c:numRef>
            </c:plus>
            <c:minus>
              <c:numRef>
                <c:f>GraphsAtomicElectrons!$G$114:$J$114</c:f>
                <c:numCache>
                  <c:formatCode>General</c:formatCode>
                  <c:ptCount val="4"/>
                  <c:pt idx="0">
                    <c:v>4.0000000000000008E-2</c:v>
                  </c:pt>
                  <c:pt idx="1">
                    <c:v>3.0000000000000002E-2</c:v>
                  </c:pt>
                  <c:pt idx="2">
                    <c:v>0.05</c:v>
                  </c:pt>
                  <c:pt idx="3">
                    <c:v>4.0000000000000008E-2</c:v>
                  </c:pt>
                </c:numCache>
              </c:numRef>
            </c:minus>
            <c:spPr>
              <a:ln>
                <a:solidFill>
                  <a:srgbClr val="1F1F1F"/>
                </a:solidFill>
              </a:ln>
            </c:spPr>
          </c:errBars>
          <c:cat>
            <c:strRef>
              <c:f>GraphsAtomicElectrons!$B$112:$E$112</c:f>
              <c:strCache>
                <c:ptCount val="4"/>
                <c:pt idx="0">
                  <c:v>ENG-R/S</c:v>
                </c:pt>
                <c:pt idx="1">
                  <c:v>ENG-Q</c:v>
                </c:pt>
                <c:pt idx="2">
                  <c:v>PHYS-C/A</c:v>
                </c:pt>
                <c:pt idx="3">
                  <c:v>ENG-Q-FA10</c:v>
                </c:pt>
              </c:strCache>
            </c:strRef>
          </c:cat>
          <c:val>
            <c:numRef>
              <c:f>GraphsAtomicElectrons!$B$114:$E$114</c:f>
              <c:numCache>
                <c:formatCode>General</c:formatCode>
                <c:ptCount val="4"/>
                <c:pt idx="0">
                  <c:v>0.12000000000000001</c:v>
                </c:pt>
                <c:pt idx="1">
                  <c:v>0.14000000000000001</c:v>
                </c:pt>
                <c:pt idx="2">
                  <c:v>0.18000000000000002</c:v>
                </c:pt>
                <c:pt idx="3">
                  <c:v>0.18000000000000002</c:v>
                </c:pt>
              </c:numCache>
            </c:numRef>
          </c:val>
        </c:ser>
        <c:ser>
          <c:idx val="2"/>
          <c:order val="2"/>
          <c:tx>
            <c:strRef>
              <c:f>GraphsAtomicElectrons!$A$115</c:f>
              <c:strCache>
                <c:ptCount val="1"/>
                <c:pt idx="0">
                  <c:v>DISAGREE</c:v>
                </c:pt>
              </c:strCache>
            </c:strRef>
          </c:tx>
          <c:spPr>
            <a:solidFill>
              <a:srgbClr val="6666FF"/>
            </a:solidFill>
          </c:spPr>
          <c:errBars>
            <c:errBarType val="both"/>
            <c:errValType val="cust"/>
            <c:plus>
              <c:numRef>
                <c:f>GraphsAtomicElectrons!$G$115:$J$115</c:f>
                <c:numCache>
                  <c:formatCode>General</c:formatCode>
                  <c:ptCount val="4"/>
                  <c:pt idx="0">
                    <c:v>4.0000000000000008E-2</c:v>
                  </c:pt>
                  <c:pt idx="1">
                    <c:v>4.0000000000000008E-2</c:v>
                  </c:pt>
                  <c:pt idx="2">
                    <c:v>6.0000000000000005E-2</c:v>
                  </c:pt>
                  <c:pt idx="3">
                    <c:v>0.05</c:v>
                  </c:pt>
                </c:numCache>
              </c:numRef>
            </c:plus>
            <c:minus>
              <c:numRef>
                <c:f>GraphsAtomicElectrons!$G$115:$J$115</c:f>
                <c:numCache>
                  <c:formatCode>General</c:formatCode>
                  <c:ptCount val="4"/>
                  <c:pt idx="0">
                    <c:v>4.0000000000000008E-2</c:v>
                  </c:pt>
                  <c:pt idx="1">
                    <c:v>4.0000000000000008E-2</c:v>
                  </c:pt>
                  <c:pt idx="2">
                    <c:v>6.0000000000000005E-2</c:v>
                  </c:pt>
                  <c:pt idx="3">
                    <c:v>0.05</c:v>
                  </c:pt>
                </c:numCache>
              </c:numRef>
            </c:minus>
            <c:spPr>
              <a:ln>
                <a:solidFill>
                  <a:srgbClr val="1F1F1F"/>
                </a:solidFill>
              </a:ln>
            </c:spPr>
          </c:errBars>
          <c:cat>
            <c:strRef>
              <c:f>GraphsAtomicElectrons!$B$112:$E$112</c:f>
              <c:strCache>
                <c:ptCount val="4"/>
                <c:pt idx="0">
                  <c:v>ENG-R/S</c:v>
                </c:pt>
                <c:pt idx="1">
                  <c:v>ENG-Q</c:v>
                </c:pt>
                <c:pt idx="2">
                  <c:v>PHYS-C/A</c:v>
                </c:pt>
                <c:pt idx="3">
                  <c:v>ENG-Q-FA10</c:v>
                </c:pt>
              </c:strCache>
            </c:strRef>
          </c:cat>
          <c:val>
            <c:numRef>
              <c:f>GraphsAtomicElectrons!$B$115:$E$115</c:f>
              <c:numCache>
                <c:formatCode>General</c:formatCode>
                <c:ptCount val="4"/>
                <c:pt idx="0">
                  <c:v>0.12000000000000001</c:v>
                </c:pt>
                <c:pt idx="1">
                  <c:v>0.27</c:v>
                </c:pt>
                <c:pt idx="2">
                  <c:v>0.42000000000000004</c:v>
                </c:pt>
                <c:pt idx="3">
                  <c:v>0.56000000000000005</c:v>
                </c:pt>
              </c:numCache>
            </c:numRef>
          </c:val>
        </c:ser>
        <c:dLbls/>
        <c:axId val="41824256"/>
        <c:axId val="41825792"/>
      </c:barChart>
      <c:catAx>
        <c:axId val="41824256"/>
        <c:scaling>
          <c:orientation val="minMax"/>
        </c:scaling>
        <c:delete val="1"/>
        <c:axPos val="b"/>
        <c:tickLblPos val="none"/>
        <c:crossAx val="41825792"/>
        <c:crosses val="autoZero"/>
        <c:auto val="1"/>
        <c:lblAlgn val="ctr"/>
        <c:lblOffset val="100"/>
      </c:catAx>
      <c:valAx>
        <c:axId val="41825792"/>
        <c:scaling>
          <c:orientation val="minMax"/>
        </c:scaling>
        <c:axPos val="l"/>
        <c:majorGridlines>
          <c:spPr>
            <a:ln>
              <a:solidFill>
                <a:srgbClr val="8F8F8F"/>
              </a:solidFill>
            </a:ln>
          </c:spPr>
        </c:majorGridlines>
        <c:numFmt formatCode="General" sourceLinked="1"/>
        <c:tickLblPos val="nextTo"/>
        <c:txPr>
          <a:bodyPr/>
          <a:lstStyle/>
          <a:p>
            <a:pPr>
              <a:defRPr sz="1600">
                <a:solidFill>
                  <a:srgbClr val="1F1F1F"/>
                </a:solidFill>
              </a:defRPr>
            </a:pPr>
            <a:endParaRPr lang="en-US"/>
          </a:p>
        </c:txPr>
        <c:crossAx val="41824256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20815244969378799"/>
          <c:y val="6.5753413458721904E-2"/>
          <c:w val="0.47770177165354305"/>
          <c:h val="8.0907889869470992E-2"/>
        </c:manualLayout>
      </c:layout>
      <c:overlay val="1"/>
      <c:txPr>
        <a:bodyPr/>
        <a:lstStyle/>
        <a:p>
          <a:pPr>
            <a:defRPr sz="2000">
              <a:solidFill>
                <a:srgbClr val="1F1F1F"/>
              </a:solidFill>
            </a:defRPr>
          </a:pPr>
          <a:endParaRPr lang="en-US"/>
        </a:p>
      </c:txPr>
    </c:legend>
    <c:plotVisOnly val="1"/>
    <c:dispBlanksAs val="gap"/>
  </c:chart>
  <c:spPr>
    <a:ln>
      <a:noFill/>
    </a:ln>
  </c:sp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plotArea>
      <c:layout/>
      <c:barChart>
        <c:barDir val="col"/>
        <c:grouping val="clustered"/>
        <c:ser>
          <c:idx val="0"/>
          <c:order val="0"/>
          <c:tx>
            <c:strRef>
              <c:f>GraphsQMUnvertainty!$U$64</c:f>
              <c:strCache>
                <c:ptCount val="1"/>
                <c:pt idx="0">
                  <c:v>AGREE</c:v>
                </c:pt>
              </c:strCache>
            </c:strRef>
          </c:tx>
          <c:spPr>
            <a:solidFill>
              <a:srgbClr val="FF0000"/>
            </a:solidFill>
          </c:spPr>
          <c:errBars>
            <c:errBarType val="both"/>
            <c:errValType val="fixedVal"/>
            <c:val val="3.0000000000000002E-2"/>
            <c:spPr>
              <a:ln>
                <a:solidFill>
                  <a:srgbClr val="1F1F1F"/>
                </a:solidFill>
              </a:ln>
            </c:spPr>
          </c:errBars>
          <c:cat>
            <c:strRef>
              <c:f>GraphsQMUnvertainty!$V$63:$Y$63</c:f>
              <c:strCache>
                <c:ptCount val="4"/>
                <c:pt idx="0">
                  <c:v>R/S-2</c:v>
                </c:pt>
                <c:pt idx="1">
                  <c:v>Q-3</c:v>
                </c:pt>
                <c:pt idx="2">
                  <c:v>C/A-1</c:v>
                </c:pt>
                <c:pt idx="3">
                  <c:v>Q-4</c:v>
                </c:pt>
              </c:strCache>
            </c:strRef>
          </c:cat>
          <c:val>
            <c:numRef>
              <c:f>GraphsQMUnvertainty!$V$64:$Y$64</c:f>
              <c:numCache>
                <c:formatCode>General</c:formatCode>
                <c:ptCount val="4"/>
                <c:pt idx="0">
                  <c:v>0.53</c:v>
                </c:pt>
                <c:pt idx="1">
                  <c:v>0.31000000000000105</c:v>
                </c:pt>
                <c:pt idx="2">
                  <c:v>0.12000000000000001</c:v>
                </c:pt>
                <c:pt idx="3">
                  <c:v>0.18000000000000002</c:v>
                </c:pt>
              </c:numCache>
            </c:numRef>
          </c:val>
        </c:ser>
        <c:ser>
          <c:idx val="1"/>
          <c:order val="1"/>
          <c:tx>
            <c:strRef>
              <c:f>GraphsQMUnvertainty!$U$65</c:f>
              <c:strCache>
                <c:ptCount val="1"/>
                <c:pt idx="0">
                  <c:v>NEUTRAL</c:v>
                </c:pt>
              </c:strCache>
            </c:strRef>
          </c:tx>
          <c:spPr>
            <a:solidFill>
              <a:srgbClr val="8F8F8F"/>
            </a:solidFill>
            <a:ln>
              <a:solidFill>
                <a:schemeClr val="tx1">
                  <a:lumMod val="75000"/>
                </a:schemeClr>
              </a:solidFill>
            </a:ln>
          </c:spPr>
          <c:errBars>
            <c:errBarType val="both"/>
            <c:errValType val="fixedVal"/>
            <c:val val="3.0000000000000002E-2"/>
            <c:spPr>
              <a:ln>
                <a:solidFill>
                  <a:srgbClr val="1F1F1F"/>
                </a:solidFill>
              </a:ln>
            </c:spPr>
          </c:errBars>
          <c:cat>
            <c:strRef>
              <c:f>GraphsQMUnvertainty!$V$63:$Y$63</c:f>
              <c:strCache>
                <c:ptCount val="4"/>
                <c:pt idx="0">
                  <c:v>R/S-2</c:v>
                </c:pt>
                <c:pt idx="1">
                  <c:v>Q-3</c:v>
                </c:pt>
                <c:pt idx="2">
                  <c:v>C/A-1</c:v>
                </c:pt>
                <c:pt idx="3">
                  <c:v>Q-4</c:v>
                </c:pt>
              </c:strCache>
            </c:strRef>
          </c:cat>
          <c:val>
            <c:numRef>
              <c:f>GraphsQMUnvertainty!$V$65:$Y$65</c:f>
              <c:numCache>
                <c:formatCode>General</c:formatCode>
                <c:ptCount val="4"/>
                <c:pt idx="0">
                  <c:v>0.21000000000000002</c:v>
                </c:pt>
                <c:pt idx="1">
                  <c:v>0.13</c:v>
                </c:pt>
                <c:pt idx="2">
                  <c:v>0.14000000000000001</c:v>
                </c:pt>
                <c:pt idx="3">
                  <c:v>0.21000000000000002</c:v>
                </c:pt>
              </c:numCache>
            </c:numRef>
          </c:val>
        </c:ser>
        <c:ser>
          <c:idx val="2"/>
          <c:order val="2"/>
          <c:tx>
            <c:strRef>
              <c:f>GraphsQMUnvertainty!$U$66</c:f>
              <c:strCache>
                <c:ptCount val="1"/>
                <c:pt idx="0">
                  <c:v>DISAGREE</c:v>
                </c:pt>
              </c:strCache>
            </c:strRef>
          </c:tx>
          <c:spPr>
            <a:solidFill>
              <a:srgbClr val="6666FF"/>
            </a:solidFill>
            <a:ln>
              <a:noFill/>
            </a:ln>
          </c:spPr>
          <c:errBars>
            <c:errBarType val="both"/>
            <c:errValType val="fixedVal"/>
            <c:val val="3.0000000000000002E-2"/>
            <c:spPr>
              <a:ln>
                <a:solidFill>
                  <a:srgbClr val="1F1F1F"/>
                </a:solidFill>
              </a:ln>
            </c:spPr>
          </c:errBars>
          <c:cat>
            <c:strRef>
              <c:f>GraphsQMUnvertainty!$V$63:$Y$63</c:f>
              <c:strCache>
                <c:ptCount val="4"/>
                <c:pt idx="0">
                  <c:v>R/S-2</c:v>
                </c:pt>
                <c:pt idx="1">
                  <c:v>Q-3</c:v>
                </c:pt>
                <c:pt idx="2">
                  <c:v>C/A-1</c:v>
                </c:pt>
                <c:pt idx="3">
                  <c:v>Q-4</c:v>
                </c:pt>
              </c:strCache>
            </c:strRef>
          </c:cat>
          <c:val>
            <c:numRef>
              <c:f>GraphsQMUnvertainty!$V$66:$Y$66</c:f>
              <c:numCache>
                <c:formatCode>General</c:formatCode>
                <c:ptCount val="4"/>
                <c:pt idx="0">
                  <c:v>0.26</c:v>
                </c:pt>
                <c:pt idx="1">
                  <c:v>0.56000000000000005</c:v>
                </c:pt>
                <c:pt idx="2">
                  <c:v>0.7400000000000011</c:v>
                </c:pt>
                <c:pt idx="3">
                  <c:v>0.62000000000000111</c:v>
                </c:pt>
              </c:numCache>
            </c:numRef>
          </c:val>
        </c:ser>
        <c:dLbls/>
        <c:axId val="41908480"/>
        <c:axId val="41918464"/>
      </c:barChart>
      <c:catAx>
        <c:axId val="41908480"/>
        <c:scaling>
          <c:orientation val="minMax"/>
        </c:scaling>
        <c:delete val="1"/>
        <c:axPos val="b"/>
        <c:tickLblPos val="none"/>
        <c:crossAx val="41918464"/>
        <c:crosses val="autoZero"/>
        <c:auto val="1"/>
        <c:lblAlgn val="ctr"/>
        <c:lblOffset val="100"/>
      </c:catAx>
      <c:valAx>
        <c:axId val="41918464"/>
        <c:scaling>
          <c:orientation val="minMax"/>
        </c:scaling>
        <c:axPos val="l"/>
        <c:majorGridlines>
          <c:spPr>
            <a:ln>
              <a:solidFill>
                <a:srgbClr val="8F8F8F"/>
              </a:solidFill>
            </a:ln>
          </c:spPr>
        </c:majorGridlines>
        <c:numFmt formatCode="General" sourceLinked="1"/>
        <c:tickLblPos val="nextTo"/>
        <c:txPr>
          <a:bodyPr/>
          <a:lstStyle/>
          <a:p>
            <a:pPr>
              <a:defRPr sz="1600">
                <a:solidFill>
                  <a:srgbClr val="1F1F1F"/>
                </a:solidFill>
              </a:defRPr>
            </a:pPr>
            <a:endParaRPr lang="en-US"/>
          </a:p>
        </c:txPr>
        <c:crossAx val="41908480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6.6171916010498683E-2"/>
          <c:y val="3.4401793525809403E-2"/>
          <c:w val="0.46210061242344702"/>
          <c:h val="9.6701241671714136E-2"/>
        </c:manualLayout>
      </c:layout>
      <c:overlay val="1"/>
      <c:txPr>
        <a:bodyPr/>
        <a:lstStyle/>
        <a:p>
          <a:pPr>
            <a:defRPr sz="2000">
              <a:solidFill>
                <a:srgbClr val="1F1F1F"/>
              </a:solidFill>
            </a:defRPr>
          </a:pPr>
          <a:endParaRPr lang="en-US"/>
        </a:p>
      </c:txPr>
    </c:legend>
    <c:plotVisOnly val="1"/>
    <c:dispBlanksAs val="gap"/>
  </c:chart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plotArea>
      <c:layout/>
      <c:barChart>
        <c:barDir val="col"/>
        <c:grouping val="clustered"/>
        <c:ser>
          <c:idx val="0"/>
          <c:order val="0"/>
          <c:tx>
            <c:strRef>
              <c:f>GraphsQMInterest!$A$246</c:f>
              <c:strCache>
                <c:ptCount val="1"/>
                <c:pt idx="0">
                  <c:v>AGREE</c:v>
                </c:pt>
              </c:strCache>
            </c:strRef>
          </c:tx>
          <c:spPr>
            <a:solidFill>
              <a:srgbClr val="6666FF"/>
            </a:solidFill>
          </c:spPr>
          <c:errBars>
            <c:errBarType val="both"/>
            <c:errValType val="cust"/>
            <c:plus>
              <c:numRef>
                <c:f>GraphsQMInterest!$G$246:$J$246</c:f>
                <c:numCache>
                  <c:formatCode>General</c:formatCode>
                  <c:ptCount val="4"/>
                  <c:pt idx="0">
                    <c:v>6.0000000000000005E-2</c:v>
                  </c:pt>
                  <c:pt idx="1">
                    <c:v>4.0000000000000008E-2</c:v>
                  </c:pt>
                  <c:pt idx="2">
                    <c:v>3.0000000000000002E-2</c:v>
                  </c:pt>
                  <c:pt idx="3">
                    <c:v>1.0000000000000002E-2</c:v>
                  </c:pt>
                </c:numCache>
              </c:numRef>
            </c:plus>
            <c:minus>
              <c:numRef>
                <c:f>GraphsQMInterest!$G$246:$J$246</c:f>
                <c:numCache>
                  <c:formatCode>General</c:formatCode>
                  <c:ptCount val="4"/>
                  <c:pt idx="0">
                    <c:v>6.0000000000000005E-2</c:v>
                  </c:pt>
                  <c:pt idx="1">
                    <c:v>4.0000000000000008E-2</c:v>
                  </c:pt>
                  <c:pt idx="2">
                    <c:v>3.0000000000000002E-2</c:v>
                  </c:pt>
                  <c:pt idx="3">
                    <c:v>1.0000000000000002E-2</c:v>
                  </c:pt>
                </c:numCache>
              </c:numRef>
            </c:minus>
            <c:spPr>
              <a:ln>
                <a:solidFill>
                  <a:srgbClr val="1F1F1F"/>
                </a:solidFill>
              </a:ln>
            </c:spPr>
          </c:errBars>
          <c:cat>
            <c:strRef>
              <c:f>GraphsQMInterest!$B$245:$E$245</c:f>
              <c:strCache>
                <c:ptCount val="4"/>
                <c:pt idx="0">
                  <c:v>ENG-R/S</c:v>
                </c:pt>
                <c:pt idx="1">
                  <c:v>ENG-Q</c:v>
                </c:pt>
                <c:pt idx="2">
                  <c:v>PHYS-C/A</c:v>
                </c:pt>
                <c:pt idx="3">
                  <c:v>ENG-Q-FA10</c:v>
                </c:pt>
              </c:strCache>
            </c:strRef>
          </c:cat>
          <c:val>
            <c:numRef>
              <c:f>GraphsQMInterest!$B$246:$E$246</c:f>
              <c:numCache>
                <c:formatCode>General</c:formatCode>
                <c:ptCount val="4"/>
                <c:pt idx="0">
                  <c:v>0.63000000000000211</c:v>
                </c:pt>
                <c:pt idx="1">
                  <c:v>0.75000000000000211</c:v>
                </c:pt>
                <c:pt idx="2">
                  <c:v>0.92</c:v>
                </c:pt>
                <c:pt idx="3">
                  <c:v>0.98</c:v>
                </c:pt>
              </c:numCache>
            </c:numRef>
          </c:val>
        </c:ser>
        <c:ser>
          <c:idx val="1"/>
          <c:order val="1"/>
          <c:tx>
            <c:strRef>
              <c:f>GraphsQMInterest!$A$247</c:f>
              <c:strCache>
                <c:ptCount val="1"/>
                <c:pt idx="0">
                  <c:v>NEUTRAL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</c:spPr>
          <c:errBars>
            <c:errBarType val="both"/>
            <c:errValType val="cust"/>
            <c:plus>
              <c:numRef>
                <c:f>GraphsQMInterest!$G$247:$J$247</c:f>
                <c:numCache>
                  <c:formatCode>General</c:formatCode>
                  <c:ptCount val="4"/>
                  <c:pt idx="0">
                    <c:v>0.05</c:v>
                  </c:pt>
                  <c:pt idx="1">
                    <c:v>3.0000000000000002E-2</c:v>
                  </c:pt>
                  <c:pt idx="2">
                    <c:v>3.0000000000000002E-2</c:v>
                  </c:pt>
                  <c:pt idx="3">
                    <c:v>1.0000000000000002E-2</c:v>
                  </c:pt>
                </c:numCache>
              </c:numRef>
            </c:plus>
            <c:minus>
              <c:numRef>
                <c:f>GraphsQMInterest!$G$247:$J$247</c:f>
                <c:numCache>
                  <c:formatCode>General</c:formatCode>
                  <c:ptCount val="4"/>
                  <c:pt idx="0">
                    <c:v>0.05</c:v>
                  </c:pt>
                  <c:pt idx="1">
                    <c:v>3.0000000000000002E-2</c:v>
                  </c:pt>
                  <c:pt idx="2">
                    <c:v>3.0000000000000002E-2</c:v>
                  </c:pt>
                  <c:pt idx="3">
                    <c:v>1.0000000000000002E-2</c:v>
                  </c:pt>
                </c:numCache>
              </c:numRef>
            </c:minus>
            <c:spPr>
              <a:ln>
                <a:solidFill>
                  <a:schemeClr val="bg1">
                    <a:lumMod val="50000"/>
                  </a:schemeClr>
                </a:solidFill>
              </a:ln>
            </c:spPr>
          </c:errBars>
          <c:cat>
            <c:strRef>
              <c:f>GraphsQMInterest!$B$245:$E$245</c:f>
              <c:strCache>
                <c:ptCount val="4"/>
                <c:pt idx="0">
                  <c:v>ENG-R/S</c:v>
                </c:pt>
                <c:pt idx="1">
                  <c:v>ENG-Q</c:v>
                </c:pt>
                <c:pt idx="2">
                  <c:v>PHYS-C/A</c:v>
                </c:pt>
                <c:pt idx="3">
                  <c:v>ENG-Q-FA10</c:v>
                </c:pt>
              </c:strCache>
            </c:strRef>
          </c:cat>
          <c:val>
            <c:numRef>
              <c:f>GraphsQMInterest!$B$247:$E$247</c:f>
              <c:numCache>
                <c:formatCode>General</c:formatCode>
                <c:ptCount val="4"/>
                <c:pt idx="0">
                  <c:v>0.18000000000000002</c:v>
                </c:pt>
                <c:pt idx="1">
                  <c:v>0.15000000000000002</c:v>
                </c:pt>
                <c:pt idx="2">
                  <c:v>8.0000000000000113E-2</c:v>
                </c:pt>
                <c:pt idx="3">
                  <c:v>2.0000000000000004E-2</c:v>
                </c:pt>
              </c:numCache>
            </c:numRef>
          </c:val>
        </c:ser>
        <c:ser>
          <c:idx val="2"/>
          <c:order val="2"/>
          <c:tx>
            <c:strRef>
              <c:f>GraphsQMInterest!$A$248</c:f>
              <c:strCache>
                <c:ptCount val="1"/>
                <c:pt idx="0">
                  <c:v>DISAGREE</c:v>
                </c:pt>
              </c:strCache>
            </c:strRef>
          </c:tx>
          <c:spPr>
            <a:solidFill>
              <a:srgbClr val="FF0000"/>
            </a:solidFill>
          </c:spPr>
          <c:errBars>
            <c:errBarType val="both"/>
            <c:errValType val="cust"/>
            <c:plus>
              <c:numRef>
                <c:f>GraphsQMInterest!$G$248:$J$248</c:f>
                <c:numCache>
                  <c:formatCode>General</c:formatCode>
                  <c:ptCount val="4"/>
                  <c:pt idx="0">
                    <c:v>0.05</c:v>
                  </c:pt>
                  <c:pt idx="1">
                    <c:v>3.0000000000000002E-2</c:v>
                  </c:pt>
                  <c:pt idx="2">
                    <c:v>0</c:v>
                  </c:pt>
                  <c:pt idx="3">
                    <c:v>0</c:v>
                  </c:pt>
                </c:numCache>
              </c:numRef>
            </c:plus>
            <c:minus>
              <c:numRef>
                <c:f>GraphsQMInterest!$G$248:$J$248</c:f>
                <c:numCache>
                  <c:formatCode>General</c:formatCode>
                  <c:ptCount val="4"/>
                  <c:pt idx="0">
                    <c:v>0.05</c:v>
                  </c:pt>
                  <c:pt idx="1">
                    <c:v>3.0000000000000002E-2</c:v>
                  </c:pt>
                  <c:pt idx="2">
                    <c:v>0</c:v>
                  </c:pt>
                  <c:pt idx="3">
                    <c:v>0</c:v>
                  </c:pt>
                </c:numCache>
              </c:numRef>
            </c:minus>
            <c:spPr>
              <a:ln>
                <a:solidFill>
                  <a:srgbClr val="1F1F1F"/>
                </a:solidFill>
              </a:ln>
            </c:spPr>
          </c:errBars>
          <c:cat>
            <c:strRef>
              <c:f>GraphsQMInterest!$B$245:$E$245</c:f>
              <c:strCache>
                <c:ptCount val="4"/>
                <c:pt idx="0">
                  <c:v>ENG-R/S</c:v>
                </c:pt>
                <c:pt idx="1">
                  <c:v>ENG-Q</c:v>
                </c:pt>
                <c:pt idx="2">
                  <c:v>PHYS-C/A</c:v>
                </c:pt>
                <c:pt idx="3">
                  <c:v>ENG-Q-FA10</c:v>
                </c:pt>
              </c:strCache>
            </c:strRef>
          </c:cat>
          <c:val>
            <c:numRef>
              <c:f>GraphsQMInterest!$B$248:$E$248</c:f>
              <c:numCache>
                <c:formatCode>General</c:formatCode>
                <c:ptCount val="4"/>
                <c:pt idx="0">
                  <c:v>0.19</c:v>
                </c:pt>
                <c:pt idx="1">
                  <c:v>0.1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</c:ser>
        <c:dLbls/>
        <c:axId val="56421760"/>
        <c:axId val="56628352"/>
      </c:barChart>
      <c:catAx>
        <c:axId val="56421760"/>
        <c:scaling>
          <c:orientation val="minMax"/>
        </c:scaling>
        <c:delete val="1"/>
        <c:axPos val="b"/>
        <c:tickLblPos val="none"/>
        <c:crossAx val="56628352"/>
        <c:crosses val="autoZero"/>
        <c:auto val="1"/>
        <c:lblAlgn val="ctr"/>
        <c:lblOffset val="100"/>
      </c:catAx>
      <c:valAx>
        <c:axId val="56628352"/>
        <c:scaling>
          <c:orientation val="minMax"/>
          <c:max val="1"/>
        </c:scaling>
        <c:axPos val="l"/>
        <c:majorGridlines>
          <c:spPr>
            <a:ln>
              <a:solidFill>
                <a:schemeClr val="bg1">
                  <a:lumMod val="60000"/>
                  <a:lumOff val="40000"/>
                </a:schemeClr>
              </a:solidFill>
            </a:ln>
          </c:spPr>
        </c:majorGridlines>
        <c:numFmt formatCode="General" sourceLinked="1"/>
        <c:tickLblPos val="nextTo"/>
        <c:crossAx val="56421760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6.6067913385826793E-2"/>
          <c:y val="4.0009190646581316E-2"/>
          <c:w val="0.44074496937882807"/>
          <c:h val="8.0101498940539834E-2"/>
        </c:manualLayout>
      </c:layout>
      <c:overlay val="1"/>
    </c:legend>
    <c:plotVisOnly val="1"/>
    <c:dispBlanksAs val="gap"/>
  </c:chart>
  <c:spPr>
    <a:solidFill>
      <a:schemeClr val="bg1"/>
    </a:solidFill>
    <a:ln>
      <a:noFill/>
    </a:ln>
  </c:spPr>
  <c:txPr>
    <a:bodyPr/>
    <a:lstStyle/>
    <a:p>
      <a:pPr>
        <a:defRPr sz="1600">
          <a:solidFill>
            <a:srgbClr val="1F1F1F"/>
          </a:solidFill>
        </a:defRPr>
      </a:pPr>
      <a:endParaRPr lang="en-US"/>
    </a:p>
  </c:txPr>
  <c:externalData r:id="rId1"/>
  <c:userShapes r:id="rId2"/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image" Target="../media/image18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image" Target="../media/image18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image" Target="../media/image2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0.09167</cdr:x>
      <cdr:y>0.12827</cdr:y>
    </cdr:from>
    <cdr:to>
      <cdr:x>0.33333</cdr:x>
      <cdr:y>0.21464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838200" y="609600"/>
          <a:ext cx="2209800" cy="4104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2400" dirty="0"/>
            <a:t>Post-Instruction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07C286-BE5E-DA4D-923D-EF97709CE7FE}" type="datetimeFigureOut">
              <a:rPr lang="en-US" smtClean="0"/>
              <a:pPr/>
              <a:t>3/5/2013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DADDDF-BCD5-F649-A823-D0FEC16A00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203782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6A25FF-1376-AF43-8440-BC54E8B10274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216912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F3B8FC-73EA-AC4A-9F98-161BE26E3213}" type="slidenum">
              <a:rPr lang="en-US"/>
              <a:pPr/>
              <a:t>10</a:t>
            </a:fld>
            <a:endParaRPr lang="en-US"/>
          </a:p>
        </p:txBody>
      </p:sp>
      <p:sp>
        <p:nvSpPr>
          <p:cNvPr id="700418" name="Rectangle 102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0419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D733E61-2354-6742-A2DD-43D820A2E3BF}" type="slidenum">
              <a:rPr lang="en-US"/>
              <a:pPr/>
              <a:t>15</a:t>
            </a:fld>
            <a:endParaRPr lang="en-US"/>
          </a:p>
        </p:txBody>
      </p:sp>
      <p:sp>
        <p:nvSpPr>
          <p:cNvPr id="694274" name="Rectangle 102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427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F913531-CE3D-C34E-8A39-210B19AF84AB}" type="slidenum">
              <a:rPr lang="en-US"/>
              <a:pPr/>
              <a:t>16</a:t>
            </a:fld>
            <a:endParaRPr lang="en-US"/>
          </a:p>
        </p:txBody>
      </p:sp>
      <p:sp>
        <p:nvSpPr>
          <p:cNvPr id="70861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F51EB1C1-367E-F84E-A350-77763C9EE2B2}" type="slidenum">
              <a:rPr lang="en-US" sz="1200"/>
              <a:pPr algn="r"/>
              <a:t>16</a:t>
            </a:fld>
            <a:endParaRPr lang="en-US" sz="1200"/>
          </a:p>
        </p:txBody>
      </p:sp>
      <p:sp>
        <p:nvSpPr>
          <p:cNvPr id="70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861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169F802-8060-3B4E-98F5-8CC1DB049BD4}" type="slidenum">
              <a:rPr lang="en-US"/>
              <a:pPr/>
              <a:t>18</a:t>
            </a:fld>
            <a:endParaRPr lang="en-US"/>
          </a:p>
        </p:txBody>
      </p:sp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9977A52-D1D2-094A-83AF-139AEEFA54EA}" type="slidenum">
              <a:rPr lang="en-US"/>
              <a:pPr/>
              <a:t>20</a:t>
            </a:fld>
            <a:endParaRPr lang="en-US"/>
          </a:p>
        </p:txBody>
      </p:sp>
      <p:sp>
        <p:nvSpPr>
          <p:cNvPr id="30003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00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83B072-DD22-5349-AC95-B0408973009E}" type="slidenum">
              <a:rPr lang="en-US"/>
              <a:pPr/>
              <a:t>21</a:t>
            </a:fld>
            <a:endParaRPr lang="en-US"/>
          </a:p>
        </p:txBody>
      </p:sp>
      <p:sp>
        <p:nvSpPr>
          <p:cNvPr id="302082" name="Rectangle 102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208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137FAE-405B-6D42-8366-F8085ACD05BB}" type="slidenum">
              <a:rPr lang="en-US"/>
              <a:pPr/>
              <a:t>24</a:t>
            </a:fld>
            <a:endParaRPr lang="en-US"/>
          </a:p>
        </p:txBody>
      </p:sp>
      <p:sp>
        <p:nvSpPr>
          <p:cNvPr id="72499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49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1905A31-C4C4-384D-B092-5DBC9179A66A}" type="slidenum">
              <a:rPr lang="en-US"/>
              <a:pPr/>
              <a:t>26</a:t>
            </a:fld>
            <a:endParaRPr lang="en-US"/>
          </a:p>
        </p:txBody>
      </p:sp>
      <p:sp>
        <p:nvSpPr>
          <p:cNvPr id="73728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300280BC-8DEE-7F4A-8482-239E4FD4EA43}" type="slidenum">
              <a:rPr lang="en-US" sz="1200"/>
              <a:pPr algn="r"/>
              <a:t>26</a:t>
            </a:fld>
            <a:endParaRPr lang="en-US" sz="1200"/>
          </a:p>
        </p:txBody>
      </p:sp>
      <p:sp>
        <p:nvSpPr>
          <p:cNvPr id="737283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28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2000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3C294C-3886-0247-A295-50283C99AF07}" type="slidenum">
              <a:rPr lang="en-US"/>
              <a:pPr/>
              <a:t>27</a:t>
            </a:fld>
            <a:endParaRPr lang="en-US"/>
          </a:p>
        </p:txBody>
      </p:sp>
      <p:sp>
        <p:nvSpPr>
          <p:cNvPr id="73933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FAE9480A-88CF-B743-B274-4E9D19799D2E}" type="slidenum">
              <a:rPr lang="en-US" sz="1200"/>
              <a:pPr algn="r"/>
              <a:t>27</a:t>
            </a:fld>
            <a:endParaRPr lang="en-US" sz="1200"/>
          </a:p>
        </p:txBody>
      </p:sp>
      <p:sp>
        <p:nvSpPr>
          <p:cNvPr id="739331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933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56921B-10E5-444D-95A3-6B0A62EAFB08}" type="slidenum">
              <a:rPr lang="en-US"/>
              <a:pPr/>
              <a:t>32</a:t>
            </a:fld>
            <a:endParaRPr lang="en-US"/>
          </a:p>
        </p:txBody>
      </p:sp>
      <p:sp>
        <p:nvSpPr>
          <p:cNvPr id="276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A0437C1-F3A5-0A49-BFC2-F5FCFA439FD4}" type="slidenum">
              <a:rPr lang="en-US">
                <a:latin typeface="Times" pitchFamily="1" charset="0"/>
                <a:ea typeface="Osaka" pitchFamily="1" charset="-128"/>
                <a:cs typeface="Osaka" pitchFamily="1" charset="-128"/>
              </a:rPr>
              <a:pPr/>
              <a:t>2</a:t>
            </a:fld>
            <a:endParaRPr lang="en-US">
              <a:latin typeface="Times" pitchFamily="1" charset="0"/>
              <a:ea typeface="Osaka" pitchFamily="1" charset="-128"/>
              <a:cs typeface="Osaka" pitchFamily="1" charset="-128"/>
            </a:endParaRPr>
          </a:p>
        </p:txBody>
      </p:sp>
      <p:sp>
        <p:nvSpPr>
          <p:cNvPr id="1536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364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3F806E-3C66-482D-97FF-4838EDDE4241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6A25FF-1376-AF43-8440-BC54E8B10274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737972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7596239-0A96-4C31-A79F-2D715D28D9C5}" type="slidenum">
              <a:rPr lang="en-US"/>
              <a:pPr/>
              <a:t>40</a:t>
            </a:fld>
            <a:endParaRPr lang="en-US"/>
          </a:p>
        </p:txBody>
      </p:sp>
      <p:sp>
        <p:nvSpPr>
          <p:cNvPr id="305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5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itchFamily="34" charset="0"/>
              <a:buNone/>
            </a:pPr>
            <a:endParaRPr lang="en-US" sz="2400" dirty="0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19B6B0-18AE-0B48-AB11-49424B1E9BE6}" type="slidenum">
              <a:rPr lang="en-US"/>
              <a:pPr/>
              <a:t>46</a:t>
            </a:fld>
            <a:endParaRPr lang="en-US"/>
          </a:p>
        </p:txBody>
      </p:sp>
      <p:sp>
        <p:nvSpPr>
          <p:cNvPr id="78643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E37D884A-26DE-2B4B-91EC-9E873829004A}" type="slidenum">
              <a:rPr lang="en-US" sz="1200"/>
              <a:pPr algn="r"/>
              <a:t>46</a:t>
            </a:fld>
            <a:endParaRPr lang="en-US" sz="1200"/>
          </a:p>
        </p:txBody>
      </p:sp>
      <p:sp>
        <p:nvSpPr>
          <p:cNvPr id="786435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643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7EE7B0-1029-1442-A7AE-74ADC9CFB7DE}" type="slidenum">
              <a:rPr lang="en-US"/>
              <a:pPr/>
              <a:t>3</a:t>
            </a:fld>
            <a:endParaRPr lang="en-US"/>
          </a:p>
        </p:txBody>
      </p:sp>
      <p:sp>
        <p:nvSpPr>
          <p:cNvPr id="669698" name="Rectangle 102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9699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EFF1D17-157A-1844-BCA9-06A92901D1D0}" type="slidenum">
              <a:rPr lang="en-US"/>
              <a:pPr/>
              <a:t>4</a:t>
            </a:fld>
            <a:endParaRPr lang="en-US"/>
          </a:p>
        </p:txBody>
      </p:sp>
      <p:sp>
        <p:nvSpPr>
          <p:cNvPr id="67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solidFill>
                <a:srgbClr val="333333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DADDDF-BCD5-F649-A823-D0FEC16A00E0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15929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998AB9F-25A5-854A-AC48-E4DDA6949040}" type="slidenum">
              <a:rPr lang="en-US"/>
              <a:pPr/>
              <a:t>6</a:t>
            </a:fld>
            <a:endParaRPr lang="en-US"/>
          </a:p>
        </p:txBody>
      </p:sp>
      <p:sp>
        <p:nvSpPr>
          <p:cNvPr id="1111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10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solidFill>
                <a:srgbClr val="333333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7EB45D-A141-B84F-84D5-A06730EEDD38}" type="slidenum">
              <a:rPr lang="en-US"/>
              <a:pPr/>
              <a:t>7</a:t>
            </a:fld>
            <a:endParaRPr lang="en-US"/>
          </a:p>
        </p:txBody>
      </p:sp>
      <p:sp>
        <p:nvSpPr>
          <p:cNvPr id="690178" name="Rectangle 102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0179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Helvetica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D5C3C5-C5D0-8D49-81AF-79D233D29851}" type="slidenum">
              <a:rPr lang="en-US"/>
              <a:pPr/>
              <a:t>8</a:t>
            </a:fld>
            <a:endParaRPr lang="en-US"/>
          </a:p>
        </p:txBody>
      </p:sp>
      <p:sp>
        <p:nvSpPr>
          <p:cNvPr id="2662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0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AEF6F5-0ED3-EB4F-A7FB-179459239B72}" type="slidenum">
              <a:rPr lang="en-US"/>
              <a:pPr/>
              <a:t>9</a:t>
            </a:fld>
            <a:endParaRPr lang="en-US"/>
          </a:p>
        </p:txBody>
      </p:sp>
      <p:sp>
        <p:nvSpPr>
          <p:cNvPr id="698370" name="Rectangle 102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8371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8E0A-0DD5-A345-A3C4-28EAB033009F}" type="datetimeFigureOut">
              <a:rPr lang="en-US" smtClean="0"/>
              <a:pPr/>
              <a:t>3/5/2013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FE6FA-2815-9F45-A361-8091D270FE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8E0A-0DD5-A345-A3C4-28EAB033009F}" type="datetimeFigureOut">
              <a:rPr lang="en-US" smtClean="0"/>
              <a:pPr/>
              <a:t>3/5/2013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FE6FA-2815-9F45-A361-8091D270FE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8E0A-0DD5-A345-A3C4-28EAB033009F}" type="datetimeFigureOut">
              <a:rPr lang="en-US" smtClean="0"/>
              <a:pPr/>
              <a:t>3/5/2013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FE6FA-2815-9F45-A361-8091D270FE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8E0A-0DD5-A345-A3C4-28EAB033009F}" type="datetimeFigureOut">
              <a:rPr lang="en-US" smtClean="0"/>
              <a:pPr/>
              <a:t>3/5/2013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FE6FA-2815-9F45-A361-8091D270FE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8E0A-0DD5-A345-A3C4-28EAB033009F}" type="datetimeFigureOut">
              <a:rPr lang="en-US" smtClean="0"/>
              <a:pPr/>
              <a:t>3/5/2013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FE6FA-2815-9F45-A361-8091D270FE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8E0A-0DD5-A345-A3C4-28EAB033009F}" type="datetimeFigureOut">
              <a:rPr lang="en-US" smtClean="0"/>
              <a:pPr/>
              <a:t>3/5/2013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FE6FA-2815-9F45-A361-8091D270FE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8E0A-0DD5-A345-A3C4-28EAB033009F}" type="datetimeFigureOut">
              <a:rPr lang="en-US" smtClean="0"/>
              <a:pPr/>
              <a:t>3/5/2013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FE6FA-2815-9F45-A361-8091D270FE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8E0A-0DD5-A345-A3C4-28EAB033009F}" type="datetimeFigureOut">
              <a:rPr lang="en-US" smtClean="0"/>
              <a:pPr/>
              <a:t>3/5/2013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FE6FA-2815-9F45-A361-8091D270FE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8E0A-0DD5-A345-A3C4-28EAB033009F}" type="datetimeFigureOut">
              <a:rPr lang="en-US" smtClean="0"/>
              <a:pPr/>
              <a:t>3/5/2013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FE6FA-2815-9F45-A361-8091D270FE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8E0A-0DD5-A345-A3C4-28EAB033009F}" type="datetimeFigureOut">
              <a:rPr lang="en-US" smtClean="0"/>
              <a:pPr/>
              <a:t>3/5/2013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FE6FA-2815-9F45-A361-8091D270FE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8E0A-0DD5-A345-A3C4-28EAB033009F}" type="datetimeFigureOut">
              <a:rPr lang="en-US" smtClean="0"/>
              <a:pPr/>
              <a:t>3/5/2013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FE6FA-2815-9F45-A361-8091D270FE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AF8E0A-0DD5-A345-A3C4-28EAB033009F}" type="datetimeFigureOut">
              <a:rPr lang="en-US" smtClean="0"/>
              <a:pPr/>
              <a:t>3/5/2013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7FE6FA-2815-9F45-A361-8091D270FED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4.bin"/><Relationship Id="rId4" Type="http://schemas.openxmlformats.org/officeDocument/2006/relationships/oleObject" Target="../embeddings/oleObject3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oleObject" Target="../embeddings/oleObject6.bin"/><Relationship Id="rId4" Type="http://schemas.openxmlformats.org/officeDocument/2006/relationships/oleObject" Target="../embeddings/oleObject5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oleObject" Target="../embeddings/Microsoft_Office_Excel_97-2003_Worksheet1.xls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jpe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12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hewlett.org/Default.htm" TargetMode="External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openxmlformats.org/officeDocument/2006/relationships/image" Target="../media/image9.jpeg"/><Relationship Id="rId4" Type="http://schemas.openxmlformats.org/officeDocument/2006/relationships/image" Target="../media/image4.png"/><Relationship Id="rId9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video" Target="../media/media1.wmv"/><Relationship Id="rId5" Type="http://schemas.openxmlformats.org/officeDocument/2006/relationships/image" Target="../media/image47.png"/><Relationship Id="rId4" Type="http://schemas.microsoft.com/office/2007/relationships/media" Target="../media/media1.wmv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Box 15"/>
          <p:cNvSpPr txBox="1">
            <a:spLocks noChangeArrowheads="1"/>
          </p:cNvSpPr>
          <p:nvPr/>
        </p:nvSpPr>
        <p:spPr bwMode="auto">
          <a:xfrm>
            <a:off x="0" y="5298872"/>
            <a:ext cx="9144000" cy="1382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800" dirty="0" smtClean="0"/>
              <a:t>Charles Baily</a:t>
            </a:r>
          </a:p>
          <a:p>
            <a:pPr algn="ctr">
              <a:lnSpc>
                <a:spcPct val="80000"/>
              </a:lnSpc>
            </a:pPr>
            <a:r>
              <a:rPr lang="en-US" sz="1800" dirty="0" smtClean="0">
                <a:latin typeface="Helvetica" charset="0"/>
              </a:rPr>
              <a:t>Department of Physics</a:t>
            </a:r>
          </a:p>
          <a:p>
            <a:pPr algn="ctr">
              <a:lnSpc>
                <a:spcPct val="80000"/>
              </a:lnSpc>
            </a:pPr>
            <a:r>
              <a:rPr lang="en-US" sz="1800" dirty="0">
                <a:latin typeface="Helvetica" charset="0"/>
              </a:rPr>
              <a:t>University of Colorado </a:t>
            </a:r>
            <a:r>
              <a:rPr lang="en-US" sz="1800" dirty="0" smtClean="0">
                <a:latin typeface="Helvetica" charset="0"/>
              </a:rPr>
              <a:t>Boulder</a:t>
            </a:r>
          </a:p>
          <a:p>
            <a:pPr algn="ctr">
              <a:lnSpc>
                <a:spcPct val="80000"/>
              </a:lnSpc>
            </a:pPr>
            <a:r>
              <a:rPr lang="en-US" sz="2000" dirty="0" smtClean="0">
                <a:solidFill>
                  <a:schemeClr val="hlink"/>
                </a:solidFill>
              </a:rPr>
              <a:t>baily@colorado.edu</a:t>
            </a:r>
          </a:p>
          <a:p>
            <a:pPr algn="ctr">
              <a:lnSpc>
                <a:spcPct val="80000"/>
              </a:lnSpc>
            </a:pPr>
            <a:r>
              <a:rPr lang="en-US" sz="2000" dirty="0" smtClean="0">
                <a:solidFill>
                  <a:schemeClr val="hlink"/>
                </a:solidFill>
              </a:rPr>
              <a:t>per.colorado.edu/baily</a:t>
            </a:r>
            <a:endParaRPr lang="en-US" dirty="0">
              <a:solidFill>
                <a:srgbClr val="800080"/>
              </a:solidFill>
            </a:endParaRPr>
          </a:p>
        </p:txBody>
      </p:sp>
      <p:pic>
        <p:nvPicPr>
          <p:cNvPr id="23" name="Picture 16" descr="perc-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48450" y="5195486"/>
            <a:ext cx="1962150" cy="1343025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" name="Picture 17" descr="CUl_seal_s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99319" y="4992286"/>
            <a:ext cx="1592262" cy="1736725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5" name="Text Box 9"/>
          <p:cNvSpPr txBox="1">
            <a:spLocks noChangeArrowheads="1"/>
          </p:cNvSpPr>
          <p:nvPr/>
        </p:nvSpPr>
        <p:spPr bwMode="auto">
          <a:xfrm>
            <a:off x="0" y="4370129"/>
            <a:ext cx="9144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i="1" dirty="0" err="1" smtClean="0"/>
              <a:t>KITP</a:t>
            </a:r>
            <a:r>
              <a:rPr lang="en-US" sz="2800" i="1" dirty="0" smtClean="0"/>
              <a:t> Conference, Santa Barbara</a:t>
            </a:r>
          </a:p>
          <a:p>
            <a:pPr algn="ctr"/>
            <a:r>
              <a:rPr lang="en-US" sz="2800" i="1" dirty="0" smtClean="0"/>
              <a:t>March 2, 2013</a:t>
            </a:r>
            <a:endParaRPr lang="en-US" sz="2000" dirty="0">
              <a:solidFill>
                <a:srgbClr val="800080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3087570"/>
            <a:ext cx="9144000" cy="227914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00" dirty="0" smtClean="0">
                <a:solidFill>
                  <a:srgbClr val="660066"/>
                </a:solidFill>
              </a:rPr>
              <a:t>Active Learning &amp; Quantum Simulations in the Classroom</a:t>
            </a:r>
            <a:endParaRPr lang="en-US" sz="4200" dirty="0">
              <a:solidFill>
                <a:srgbClr val="660066"/>
              </a:solidFill>
            </a:endParaRPr>
          </a:p>
        </p:txBody>
      </p:sp>
      <p:pic>
        <p:nvPicPr>
          <p:cNvPr id="4" name="Picture 3" descr="Screen Shot 2013-03-01 at 9.53.16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30810" y="0"/>
            <a:ext cx="5683250" cy="324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63846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39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/>
              <a:t>Sample question</a:t>
            </a:r>
          </a:p>
        </p:txBody>
      </p:sp>
      <p:pic>
        <p:nvPicPr>
          <p:cNvPr id="69939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98700" y="2209800"/>
            <a:ext cx="4546600" cy="266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99396" name="Rectangle 4"/>
          <p:cNvSpPr>
            <a:spLocks noChangeArrowheads="1"/>
          </p:cNvSpPr>
          <p:nvPr/>
        </p:nvSpPr>
        <p:spPr bwMode="auto">
          <a:xfrm>
            <a:off x="1227288" y="5084293"/>
            <a:ext cx="696413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/>
              <a:t>Looking down at a track (flat on table), a ball enters at point 1 and exits at point 2.  Which path does it follow as it exits (neglect all friction)?</a:t>
            </a:r>
          </a:p>
        </p:txBody>
      </p:sp>
    </p:spTree>
    <p:extLst>
      <p:ext uri="{BB962C8B-B14F-4D97-AF65-F5344CB8AC3E}">
        <p14:creationId xmlns:p14="http://schemas.microsoft.com/office/powerpoint/2010/main" xmlns="" val="3452085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Box 22"/>
          <p:cNvSpPr txBox="1">
            <a:spLocks noChangeArrowheads="1"/>
          </p:cNvSpPr>
          <p:nvPr/>
        </p:nvSpPr>
        <p:spPr bwMode="auto">
          <a:xfrm>
            <a:off x="457200" y="5831538"/>
            <a:ext cx="66518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dirty="0">
                <a:latin typeface="Times New Roman" charset="0"/>
                <a:ea typeface="Osaka" charset="0"/>
                <a:cs typeface="Osaka" charset="0"/>
              </a:rPr>
              <a:t>R. Hake, </a:t>
            </a:r>
            <a:r>
              <a:rPr lang="ja-JP" altLang="en-US" sz="1800" dirty="0">
                <a:latin typeface="Times New Roman" charset="0"/>
                <a:ea typeface="Osaka" charset="0"/>
                <a:cs typeface="Osaka" charset="0"/>
              </a:rPr>
              <a:t>”</a:t>
            </a:r>
            <a:r>
              <a:rPr lang="en-US" altLang="ja-JP" sz="1800" dirty="0">
                <a:latin typeface="Times New Roman" charset="0"/>
                <a:ea typeface="Osaka" charset="0"/>
                <a:cs typeface="Osaka" charset="0"/>
              </a:rPr>
              <a:t>…A six-thousand-student survey…</a:t>
            </a:r>
            <a:r>
              <a:rPr lang="ja-JP" altLang="en-US" sz="1800" dirty="0">
                <a:latin typeface="Times New Roman" charset="0"/>
                <a:ea typeface="Osaka" charset="0"/>
                <a:cs typeface="Osaka" charset="0"/>
              </a:rPr>
              <a:t>”</a:t>
            </a:r>
            <a:r>
              <a:rPr lang="en-US" altLang="ja-JP" sz="1800" dirty="0">
                <a:latin typeface="Times New Roman" charset="0"/>
                <a:ea typeface="Osaka" charset="0"/>
                <a:cs typeface="Osaka" charset="0"/>
              </a:rPr>
              <a:t> AJP </a:t>
            </a:r>
            <a:r>
              <a:rPr lang="en-US" altLang="ja-JP" sz="1800" b="1" dirty="0">
                <a:latin typeface="Times New Roman" charset="0"/>
                <a:ea typeface="Osaka" charset="0"/>
                <a:cs typeface="Osaka" charset="0"/>
              </a:rPr>
              <a:t>66</a:t>
            </a:r>
            <a:r>
              <a:rPr lang="en-US" altLang="ja-JP" sz="1800" dirty="0">
                <a:latin typeface="Times New Roman" charset="0"/>
                <a:ea typeface="Osaka" charset="0"/>
                <a:cs typeface="Osaka" charset="0"/>
              </a:rPr>
              <a:t>, 64-74 </a:t>
            </a:r>
            <a:r>
              <a:rPr lang="en-US" altLang="ja-JP" sz="1800" dirty="0" smtClean="0">
                <a:latin typeface="Times New Roman" charset="0"/>
                <a:ea typeface="Osaka" charset="0"/>
                <a:cs typeface="Osaka" charset="0"/>
              </a:rPr>
              <a:t>(1998</a:t>
            </a:r>
            <a:r>
              <a:rPr lang="en-US" altLang="ja-JP" sz="1800" dirty="0">
                <a:latin typeface="Times New Roman" charset="0"/>
                <a:ea typeface="Osaka" charset="0"/>
                <a:cs typeface="Osaka" charset="0"/>
              </a:rPr>
              <a:t>).</a:t>
            </a:r>
            <a:endParaRPr lang="en-US" sz="1800" dirty="0">
              <a:latin typeface="Times New Roman" charset="0"/>
              <a:ea typeface="Osaka" charset="0"/>
              <a:cs typeface="Osaka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0" y="169092"/>
            <a:ext cx="9144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dirty="0" smtClean="0"/>
              <a:t>Force Concept Inventory</a:t>
            </a:r>
            <a:endParaRPr lang="en-US" sz="4200" dirty="0"/>
          </a:p>
        </p:txBody>
      </p:sp>
      <p:sp>
        <p:nvSpPr>
          <p:cNvPr id="33" name="Rectangle 32"/>
          <p:cNvSpPr/>
          <p:nvPr/>
        </p:nvSpPr>
        <p:spPr>
          <a:xfrm>
            <a:off x="675123" y="1437218"/>
            <a:ext cx="45719" cy="43943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7959585" y="1437218"/>
            <a:ext cx="45719" cy="43943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658190" y="5748676"/>
            <a:ext cx="7514292" cy="1800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/>
          <p:cNvGrpSpPr/>
          <p:nvPr/>
        </p:nvGrpSpPr>
        <p:grpSpPr>
          <a:xfrm>
            <a:off x="440265" y="973667"/>
            <a:ext cx="8517466" cy="4813300"/>
            <a:chOff x="440265" y="973667"/>
            <a:chExt cx="8517466" cy="4813300"/>
          </a:xfrm>
        </p:grpSpPr>
        <p:grpSp>
          <p:nvGrpSpPr>
            <p:cNvPr id="30" name="Group 29"/>
            <p:cNvGrpSpPr/>
            <p:nvPr/>
          </p:nvGrpSpPr>
          <p:grpSpPr>
            <a:xfrm>
              <a:off x="440265" y="973667"/>
              <a:ext cx="8517466" cy="4813300"/>
              <a:chOff x="440265" y="973667"/>
              <a:chExt cx="8517466" cy="4813300"/>
            </a:xfrm>
          </p:grpSpPr>
          <p:grpSp>
            <p:nvGrpSpPr>
              <p:cNvPr id="4" name="Group 3"/>
              <p:cNvGrpSpPr/>
              <p:nvPr/>
            </p:nvGrpSpPr>
            <p:grpSpPr>
              <a:xfrm>
                <a:off x="440265" y="973667"/>
                <a:ext cx="8517466" cy="4813300"/>
                <a:chOff x="440265" y="973667"/>
                <a:chExt cx="8517466" cy="4813300"/>
              </a:xfrm>
            </p:grpSpPr>
            <p:pic>
              <p:nvPicPr>
                <p:cNvPr id="2" name="Picture 2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85800" y="973667"/>
                  <a:ext cx="7315200" cy="48133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" name="Rectangle 6"/>
                <p:cNvSpPr>
                  <a:spLocks noChangeArrowheads="1"/>
                </p:cNvSpPr>
                <p:nvPr/>
              </p:nvSpPr>
              <p:spPr bwMode="auto">
                <a:xfrm>
                  <a:off x="440265" y="980018"/>
                  <a:ext cx="8517466" cy="4572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r>
                    <a:rPr lang="en-US" sz="3200" dirty="0">
                      <a:solidFill>
                        <a:srgbClr val="800000"/>
                      </a:solidFill>
                      <a:latin typeface="Times" charset="0"/>
                      <a:ea typeface="Osaka" charset="0"/>
                      <a:cs typeface="Osaka" charset="0"/>
                    </a:rPr>
                    <a:t>red = </a:t>
                  </a:r>
                  <a:r>
                    <a:rPr lang="en-US" sz="3200" dirty="0" smtClean="0">
                      <a:solidFill>
                        <a:srgbClr val="800000"/>
                      </a:solidFill>
                      <a:latin typeface="Times" charset="0"/>
                      <a:ea typeface="Osaka" charset="0"/>
                      <a:cs typeface="Osaka" charset="0"/>
                    </a:rPr>
                    <a:t>traditional</a:t>
                  </a:r>
                  <a:endParaRPr lang="en-US" sz="3600" dirty="0">
                    <a:solidFill>
                      <a:srgbClr val="00FF00"/>
                    </a:solidFill>
                    <a:latin typeface="Times" charset="0"/>
                    <a:ea typeface="Osaka" charset="0"/>
                    <a:cs typeface="Osaka" charset="0"/>
                  </a:endParaRPr>
                </a:p>
              </p:txBody>
            </p:sp>
          </p:grpSp>
          <p:sp>
            <p:nvSpPr>
              <p:cNvPr id="26" name="Text Box 32"/>
              <p:cNvSpPr txBox="1">
                <a:spLocks noChangeArrowheads="1"/>
              </p:cNvSpPr>
              <p:nvPr/>
            </p:nvSpPr>
            <p:spPr bwMode="auto">
              <a:xfrm>
                <a:off x="2879725" y="5241925"/>
                <a:ext cx="4546600" cy="396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2000" dirty="0"/>
                  <a:t>Less Learning                More Learning</a:t>
                </a:r>
              </a:p>
            </p:txBody>
          </p:sp>
          <p:sp>
            <p:nvSpPr>
              <p:cNvPr id="27" name="Line 33"/>
              <p:cNvSpPr>
                <a:spLocks noChangeShapeType="1"/>
              </p:cNvSpPr>
              <p:nvPr/>
            </p:nvSpPr>
            <p:spPr bwMode="auto">
              <a:xfrm>
                <a:off x="7467600" y="5467350"/>
                <a:ext cx="457200" cy="0"/>
              </a:xfrm>
              <a:prstGeom prst="line">
                <a:avLst/>
              </a:prstGeom>
              <a:noFill/>
              <a:ln w="635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" name="Line 34"/>
              <p:cNvSpPr>
                <a:spLocks noChangeShapeType="1"/>
              </p:cNvSpPr>
              <p:nvPr/>
            </p:nvSpPr>
            <p:spPr bwMode="auto">
              <a:xfrm flipH="1">
                <a:off x="2362200" y="5448300"/>
                <a:ext cx="457200" cy="0"/>
              </a:xfrm>
              <a:prstGeom prst="line">
                <a:avLst/>
              </a:prstGeom>
              <a:noFill/>
              <a:ln w="635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aphicFrame>
            <p:nvGraphicFramePr>
              <p:cNvPr id="51204" name="Object 4"/>
              <p:cNvGraphicFramePr>
                <a:graphicFrameLocks noChangeAspect="1"/>
              </p:cNvGraphicFramePr>
              <p:nvPr/>
            </p:nvGraphicFramePr>
            <p:xfrm>
              <a:off x="4730750" y="5340350"/>
              <a:ext cx="923925" cy="444500"/>
            </p:xfrm>
            <a:graphic>
              <a:graphicData uri="http://schemas.openxmlformats.org/presentationml/2006/ole">
                <p:oleObj spid="_x0000_s92205" name="Equation" r:id="rId4" imgW="356400" imgH="164520" progId="">
                  <p:embed/>
                </p:oleObj>
              </a:graphicData>
            </a:graphic>
          </p:graphicFrame>
        </p:grpSp>
        <p:grpSp>
          <p:nvGrpSpPr>
            <p:cNvPr id="8" name="Group 7"/>
            <p:cNvGrpSpPr>
              <a:grpSpLocks/>
            </p:cNvGrpSpPr>
            <p:nvPr/>
          </p:nvGrpSpPr>
          <p:grpSpPr bwMode="auto">
            <a:xfrm>
              <a:off x="3656013" y="3810934"/>
              <a:ext cx="3816349" cy="1096963"/>
              <a:chOff x="2311" y="2598"/>
              <a:chExt cx="2404" cy="691"/>
            </a:xfrm>
          </p:grpSpPr>
          <p:sp>
            <p:nvSpPr>
              <p:cNvPr id="10" name="Rectangle 8"/>
              <p:cNvSpPr>
                <a:spLocks noChangeArrowheads="1"/>
              </p:cNvSpPr>
              <p:nvPr/>
            </p:nvSpPr>
            <p:spPr bwMode="auto">
              <a:xfrm>
                <a:off x="4269" y="2598"/>
                <a:ext cx="40" cy="681"/>
              </a:xfrm>
              <a:prstGeom prst="rect">
                <a:avLst/>
              </a:prstGeom>
              <a:solidFill>
                <a:srgbClr val="0C16A8"/>
              </a:solidFill>
              <a:ln w="3175">
                <a:solidFill>
                  <a:srgbClr val="0C16A8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Times" charset="0"/>
                  <a:ea typeface="Osaka" charset="0"/>
                  <a:cs typeface="Osaka" charset="0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/>
            </p:nvSpPr>
            <p:spPr bwMode="auto">
              <a:xfrm>
                <a:off x="4474" y="2948"/>
                <a:ext cx="43" cy="332"/>
              </a:xfrm>
              <a:prstGeom prst="rect">
                <a:avLst/>
              </a:prstGeom>
              <a:solidFill>
                <a:srgbClr val="0C16A8"/>
              </a:solidFill>
              <a:ln w="3175">
                <a:solidFill>
                  <a:srgbClr val="0C16A8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Times" charset="0"/>
                  <a:ea typeface="Osaka" charset="0"/>
                  <a:cs typeface="Osaka" charset="0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/>
            </p:nvSpPr>
            <p:spPr bwMode="auto">
              <a:xfrm>
                <a:off x="4688" y="3121"/>
                <a:ext cx="27" cy="150"/>
              </a:xfrm>
              <a:prstGeom prst="rect">
                <a:avLst/>
              </a:prstGeom>
              <a:solidFill>
                <a:srgbClr val="0C16A8"/>
              </a:solidFill>
              <a:ln w="3175">
                <a:solidFill>
                  <a:srgbClr val="0C16A8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Times" charset="0"/>
                  <a:ea typeface="Osaka" charset="0"/>
                  <a:cs typeface="Osaka" charset="0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/>
            </p:nvSpPr>
            <p:spPr bwMode="auto">
              <a:xfrm>
                <a:off x="3088" y="2957"/>
                <a:ext cx="43" cy="332"/>
              </a:xfrm>
              <a:prstGeom prst="rect">
                <a:avLst/>
              </a:prstGeom>
              <a:solidFill>
                <a:srgbClr val="0C16A8"/>
              </a:solidFill>
              <a:ln w="3175">
                <a:solidFill>
                  <a:srgbClr val="0C16A8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Times" charset="0"/>
                  <a:ea typeface="Osaka" charset="0"/>
                  <a:cs typeface="Osaka" charset="0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/>
            </p:nvSpPr>
            <p:spPr bwMode="auto">
              <a:xfrm>
                <a:off x="4079" y="2956"/>
                <a:ext cx="43" cy="308"/>
              </a:xfrm>
              <a:prstGeom prst="rect">
                <a:avLst/>
              </a:prstGeom>
              <a:solidFill>
                <a:srgbClr val="0C16A8"/>
              </a:solidFill>
              <a:ln w="3175">
                <a:solidFill>
                  <a:srgbClr val="0C16A8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Times" charset="0"/>
                  <a:ea typeface="Osaka" charset="0"/>
                  <a:cs typeface="Osaka" charset="0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/>
            </p:nvSpPr>
            <p:spPr bwMode="auto">
              <a:xfrm>
                <a:off x="3881" y="2775"/>
                <a:ext cx="43" cy="499"/>
              </a:xfrm>
              <a:prstGeom prst="rect">
                <a:avLst/>
              </a:prstGeom>
              <a:solidFill>
                <a:srgbClr val="0C16A8"/>
              </a:solidFill>
              <a:ln w="3175">
                <a:solidFill>
                  <a:srgbClr val="0C16A8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Times" charset="0"/>
                  <a:ea typeface="Osaka" charset="0"/>
                  <a:cs typeface="Osaka" charset="0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/>
            </p:nvSpPr>
            <p:spPr bwMode="auto">
              <a:xfrm>
                <a:off x="3685" y="2848"/>
                <a:ext cx="35" cy="427"/>
              </a:xfrm>
              <a:prstGeom prst="rect">
                <a:avLst/>
              </a:prstGeom>
              <a:solidFill>
                <a:srgbClr val="0C16A8"/>
              </a:solidFill>
              <a:ln w="3175">
                <a:solidFill>
                  <a:srgbClr val="0C16A8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Times" charset="0"/>
                  <a:ea typeface="Osaka" charset="0"/>
                  <a:cs typeface="Osaka" charset="0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/>
            </p:nvSpPr>
            <p:spPr bwMode="auto">
              <a:xfrm>
                <a:off x="3496" y="2873"/>
                <a:ext cx="35" cy="404"/>
              </a:xfrm>
              <a:prstGeom prst="rect">
                <a:avLst/>
              </a:prstGeom>
              <a:solidFill>
                <a:srgbClr val="0C16A8"/>
              </a:solidFill>
              <a:ln w="3175">
                <a:solidFill>
                  <a:srgbClr val="0C16A8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Times" charset="0"/>
                  <a:ea typeface="Osaka" charset="0"/>
                  <a:cs typeface="Osaka" charset="0"/>
                </a:endParaRPr>
              </a:p>
            </p:txBody>
          </p:sp>
          <p:sp>
            <p:nvSpPr>
              <p:cNvPr id="18" name="Rectangle 16"/>
              <p:cNvSpPr>
                <a:spLocks noChangeArrowheads="1"/>
              </p:cNvSpPr>
              <p:nvPr/>
            </p:nvSpPr>
            <p:spPr bwMode="auto">
              <a:xfrm>
                <a:off x="3298" y="3127"/>
                <a:ext cx="27" cy="150"/>
              </a:xfrm>
              <a:prstGeom prst="rect">
                <a:avLst/>
              </a:prstGeom>
              <a:solidFill>
                <a:srgbClr val="0C16A8"/>
              </a:solidFill>
              <a:ln w="3175">
                <a:solidFill>
                  <a:srgbClr val="0C16A8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Times" charset="0"/>
                  <a:ea typeface="Osaka" charset="0"/>
                  <a:cs typeface="Osaka" charset="0"/>
                </a:endParaRPr>
              </a:p>
            </p:txBody>
          </p:sp>
          <p:sp>
            <p:nvSpPr>
              <p:cNvPr id="19" name="Rectangle 17"/>
              <p:cNvSpPr>
                <a:spLocks noChangeArrowheads="1"/>
              </p:cNvSpPr>
              <p:nvPr/>
            </p:nvSpPr>
            <p:spPr bwMode="auto">
              <a:xfrm>
                <a:off x="2905" y="3213"/>
                <a:ext cx="27" cy="63"/>
              </a:xfrm>
              <a:prstGeom prst="rect">
                <a:avLst/>
              </a:prstGeom>
              <a:solidFill>
                <a:srgbClr val="0C16A8"/>
              </a:solidFill>
              <a:ln w="3175">
                <a:solidFill>
                  <a:srgbClr val="0C16A8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Times" charset="0"/>
                  <a:ea typeface="Osaka" charset="0"/>
                  <a:cs typeface="Osaka" charset="0"/>
                </a:endParaRPr>
              </a:p>
            </p:txBody>
          </p:sp>
          <p:sp>
            <p:nvSpPr>
              <p:cNvPr id="20" name="Rectangle 18"/>
              <p:cNvSpPr>
                <a:spLocks noChangeArrowheads="1"/>
              </p:cNvSpPr>
              <p:nvPr/>
            </p:nvSpPr>
            <p:spPr bwMode="auto">
              <a:xfrm>
                <a:off x="2708" y="3206"/>
                <a:ext cx="27" cy="63"/>
              </a:xfrm>
              <a:prstGeom prst="rect">
                <a:avLst/>
              </a:prstGeom>
              <a:solidFill>
                <a:srgbClr val="0C16A8"/>
              </a:solidFill>
              <a:ln w="3175">
                <a:solidFill>
                  <a:srgbClr val="0C16A8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Times" charset="0"/>
                  <a:ea typeface="Osaka" charset="0"/>
                  <a:cs typeface="Osaka" charset="0"/>
                </a:endParaRPr>
              </a:p>
            </p:txBody>
          </p:sp>
          <p:sp>
            <p:nvSpPr>
              <p:cNvPr id="21" name="Rectangle 19"/>
              <p:cNvSpPr>
                <a:spLocks noChangeArrowheads="1"/>
              </p:cNvSpPr>
              <p:nvPr/>
            </p:nvSpPr>
            <p:spPr bwMode="auto">
              <a:xfrm>
                <a:off x="2311" y="3206"/>
                <a:ext cx="27" cy="63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3175">
                <a:solidFill>
                  <a:schemeClr val="bg1">
                    <a:lumMod val="65000"/>
                  </a:schemeClr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Times" charset="0"/>
                  <a:ea typeface="Osaka" charset="0"/>
                  <a:cs typeface="Osaka" charset="0"/>
                </a:endParaRPr>
              </a:p>
            </p:txBody>
          </p:sp>
          <p:sp>
            <p:nvSpPr>
              <p:cNvPr id="22" name="Rectangle 20"/>
              <p:cNvSpPr>
                <a:spLocks noChangeArrowheads="1"/>
              </p:cNvSpPr>
              <p:nvPr/>
            </p:nvSpPr>
            <p:spPr bwMode="auto">
              <a:xfrm>
                <a:off x="2510" y="2866"/>
                <a:ext cx="27" cy="404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3175">
                <a:solidFill>
                  <a:schemeClr val="bg1">
                    <a:lumMod val="65000"/>
                  </a:schemeClr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Times" charset="0"/>
                  <a:ea typeface="Osaka" charset="0"/>
                  <a:cs typeface="Osaka" charset="0"/>
                </a:endParaRPr>
              </a:p>
            </p:txBody>
          </p:sp>
        </p:grpSp>
        <p:sp>
          <p:nvSpPr>
            <p:cNvPr id="36" name="Rectangle 8"/>
            <p:cNvSpPr>
              <a:spLocks noChangeArrowheads="1"/>
            </p:cNvSpPr>
            <p:nvPr/>
          </p:nvSpPr>
          <p:spPr bwMode="auto">
            <a:xfrm>
              <a:off x="4278312" y="3576059"/>
              <a:ext cx="3494093" cy="131909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175">
              <a:solidFill>
                <a:schemeClr val="bg1">
                  <a:lumMod val="65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imes" charset="0"/>
                <a:ea typeface="Osaka" charset="0"/>
                <a:cs typeface="Osaka" charset="0"/>
              </a:endParaRPr>
            </a:p>
          </p:txBody>
        </p:sp>
      </p:grpSp>
      <p:graphicFrame>
        <p:nvGraphicFramePr>
          <p:cNvPr id="37" name="Object 36"/>
          <p:cNvGraphicFramePr>
            <a:graphicFrameLocks noChangeAspect="1"/>
          </p:cNvGraphicFramePr>
          <p:nvPr/>
        </p:nvGraphicFramePr>
        <p:xfrm>
          <a:off x="4691069" y="1757363"/>
          <a:ext cx="3081337" cy="1047750"/>
        </p:xfrm>
        <a:graphic>
          <a:graphicData uri="http://schemas.openxmlformats.org/presentationml/2006/ole">
            <p:oleObj spid="_x0000_s92206" name="Equation" r:id="rId5" imgW="1215720" imgH="411120" progId="">
              <p:embed/>
            </p:oleObj>
          </a:graphicData>
        </a:graphic>
      </p:graphicFrame>
      <p:sp>
        <p:nvSpPr>
          <p:cNvPr id="38" name="Rectangle 37"/>
          <p:cNvSpPr/>
          <p:nvPr/>
        </p:nvSpPr>
        <p:spPr>
          <a:xfrm>
            <a:off x="471471" y="907756"/>
            <a:ext cx="7715282" cy="7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7965407" y="1060156"/>
            <a:ext cx="166670" cy="48685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591788" y="1437218"/>
            <a:ext cx="166670" cy="43943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457200" y="5712545"/>
            <a:ext cx="7715282" cy="7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8"/>
          <p:cNvSpPr>
            <a:spLocks noChangeArrowheads="1"/>
          </p:cNvSpPr>
          <p:nvPr/>
        </p:nvSpPr>
        <p:spPr bwMode="auto">
          <a:xfrm>
            <a:off x="3957654" y="3571241"/>
            <a:ext cx="168276" cy="1319092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43" name="Rectangle 8"/>
          <p:cNvSpPr>
            <a:spLocks noChangeArrowheads="1"/>
          </p:cNvSpPr>
          <p:nvPr/>
        </p:nvSpPr>
        <p:spPr bwMode="auto">
          <a:xfrm>
            <a:off x="3653382" y="3580951"/>
            <a:ext cx="168276" cy="1319092"/>
          </a:xfrm>
          <a:prstGeom prst="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44" name="Text Box 19"/>
          <p:cNvSpPr txBox="1">
            <a:spLocks noChangeArrowheads="1"/>
          </p:cNvSpPr>
          <p:nvPr/>
        </p:nvSpPr>
        <p:spPr bwMode="auto">
          <a:xfrm>
            <a:off x="204788" y="2938463"/>
            <a:ext cx="8763000" cy="1612900"/>
          </a:xfrm>
          <a:prstGeom prst="rect">
            <a:avLst/>
          </a:prstGeom>
          <a:solidFill>
            <a:schemeClr val="accent2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00"/>
                </a:solidFill>
                <a:ea typeface="Osaka" charset="-128"/>
                <a:cs typeface="Osaka" charset="-128"/>
              </a:rPr>
              <a:t>Take home message: </a:t>
            </a:r>
          </a:p>
          <a:p>
            <a:pPr algn="ctr">
              <a:spcBef>
                <a:spcPct val="50000"/>
              </a:spcBef>
            </a:pPr>
            <a:r>
              <a:rPr lang="en-US" sz="2800" b="1" i="1">
                <a:solidFill>
                  <a:srgbClr val="000000"/>
                </a:solidFill>
                <a:ea typeface="Osaka" charset="-128"/>
                <a:cs typeface="Osaka" charset="-128"/>
              </a:rPr>
              <a:t>Students learn less than 25% of the most basic concepts (that they don’t already know).</a:t>
            </a:r>
          </a:p>
        </p:txBody>
      </p:sp>
    </p:spTree>
    <p:extLst>
      <p:ext uri="{BB962C8B-B14F-4D97-AF65-F5344CB8AC3E}">
        <p14:creationId xmlns:p14="http://schemas.microsoft.com/office/powerpoint/2010/main" xmlns="" val="3085228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Box 22"/>
          <p:cNvSpPr txBox="1">
            <a:spLocks noChangeArrowheads="1"/>
          </p:cNvSpPr>
          <p:nvPr/>
        </p:nvSpPr>
        <p:spPr bwMode="auto">
          <a:xfrm>
            <a:off x="457200" y="5831538"/>
            <a:ext cx="66518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dirty="0">
                <a:latin typeface="Times New Roman" charset="0"/>
                <a:ea typeface="Osaka" charset="0"/>
                <a:cs typeface="Osaka" charset="0"/>
              </a:rPr>
              <a:t>R. Hake, </a:t>
            </a:r>
            <a:r>
              <a:rPr lang="ja-JP" altLang="en-US" sz="1800" dirty="0">
                <a:latin typeface="Times New Roman" charset="0"/>
                <a:ea typeface="Osaka" charset="0"/>
                <a:cs typeface="Osaka" charset="0"/>
              </a:rPr>
              <a:t>”</a:t>
            </a:r>
            <a:r>
              <a:rPr lang="en-US" altLang="ja-JP" sz="1800" dirty="0">
                <a:latin typeface="Times New Roman" charset="0"/>
                <a:ea typeface="Osaka" charset="0"/>
                <a:cs typeface="Osaka" charset="0"/>
              </a:rPr>
              <a:t>…A six-thousand-student survey…</a:t>
            </a:r>
            <a:r>
              <a:rPr lang="ja-JP" altLang="en-US" sz="1800" dirty="0">
                <a:latin typeface="Times New Roman" charset="0"/>
                <a:ea typeface="Osaka" charset="0"/>
                <a:cs typeface="Osaka" charset="0"/>
              </a:rPr>
              <a:t>”</a:t>
            </a:r>
            <a:r>
              <a:rPr lang="en-US" altLang="ja-JP" sz="1800" dirty="0">
                <a:latin typeface="Times New Roman" charset="0"/>
                <a:ea typeface="Osaka" charset="0"/>
                <a:cs typeface="Osaka" charset="0"/>
              </a:rPr>
              <a:t> AJP </a:t>
            </a:r>
            <a:r>
              <a:rPr lang="en-US" altLang="ja-JP" sz="1800" b="1" dirty="0">
                <a:latin typeface="Times New Roman" charset="0"/>
                <a:ea typeface="Osaka" charset="0"/>
                <a:cs typeface="Osaka" charset="0"/>
              </a:rPr>
              <a:t>66</a:t>
            </a:r>
            <a:r>
              <a:rPr lang="en-US" altLang="ja-JP" sz="1800" dirty="0">
                <a:latin typeface="Times New Roman" charset="0"/>
                <a:ea typeface="Osaka" charset="0"/>
                <a:cs typeface="Osaka" charset="0"/>
              </a:rPr>
              <a:t>, 64-74 </a:t>
            </a:r>
            <a:r>
              <a:rPr lang="en-US" altLang="ja-JP" sz="1800" dirty="0" smtClean="0">
                <a:latin typeface="Times New Roman" charset="0"/>
                <a:ea typeface="Osaka" charset="0"/>
                <a:cs typeface="Osaka" charset="0"/>
              </a:rPr>
              <a:t>(1998</a:t>
            </a:r>
            <a:r>
              <a:rPr lang="en-US" altLang="ja-JP" sz="1800" dirty="0">
                <a:latin typeface="Times New Roman" charset="0"/>
                <a:ea typeface="Osaka" charset="0"/>
                <a:cs typeface="Osaka" charset="0"/>
              </a:rPr>
              <a:t>).</a:t>
            </a:r>
            <a:endParaRPr lang="en-US" sz="1800" dirty="0">
              <a:latin typeface="Times New Roman" charset="0"/>
              <a:ea typeface="Osaka" charset="0"/>
              <a:cs typeface="Osaka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0" y="169092"/>
            <a:ext cx="9144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dirty="0" smtClean="0"/>
              <a:t>Force Concept Inventory</a:t>
            </a:r>
            <a:endParaRPr lang="en-US" sz="4200" dirty="0"/>
          </a:p>
        </p:txBody>
      </p:sp>
      <p:sp>
        <p:nvSpPr>
          <p:cNvPr id="33" name="Rectangle 32"/>
          <p:cNvSpPr/>
          <p:nvPr/>
        </p:nvSpPr>
        <p:spPr>
          <a:xfrm>
            <a:off x="675123" y="1437218"/>
            <a:ext cx="45719" cy="43943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7959585" y="1437218"/>
            <a:ext cx="45719" cy="43943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658190" y="5748676"/>
            <a:ext cx="7514292" cy="1800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/>
          <p:cNvGrpSpPr/>
          <p:nvPr/>
        </p:nvGrpSpPr>
        <p:grpSpPr>
          <a:xfrm>
            <a:off x="685800" y="973667"/>
            <a:ext cx="7315200" cy="4813300"/>
            <a:chOff x="685800" y="973667"/>
            <a:chExt cx="7315200" cy="4813300"/>
          </a:xfrm>
        </p:grpSpPr>
        <p:grpSp>
          <p:nvGrpSpPr>
            <p:cNvPr id="30" name="Group 29"/>
            <p:cNvGrpSpPr/>
            <p:nvPr/>
          </p:nvGrpSpPr>
          <p:grpSpPr>
            <a:xfrm>
              <a:off x="685800" y="973667"/>
              <a:ext cx="7315200" cy="4813300"/>
              <a:chOff x="685800" y="973667"/>
              <a:chExt cx="7315200" cy="4813300"/>
            </a:xfrm>
          </p:grpSpPr>
          <p:pic>
            <p:nvPicPr>
              <p:cNvPr id="2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5800" y="973667"/>
                <a:ext cx="7315200" cy="4813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6" name="Text Box 32"/>
              <p:cNvSpPr txBox="1">
                <a:spLocks noChangeArrowheads="1"/>
              </p:cNvSpPr>
              <p:nvPr/>
            </p:nvSpPr>
            <p:spPr bwMode="auto">
              <a:xfrm>
                <a:off x="2879725" y="5241925"/>
                <a:ext cx="4546600" cy="396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2000" dirty="0"/>
                  <a:t>Less Learning                More Learning</a:t>
                </a:r>
              </a:p>
            </p:txBody>
          </p:sp>
          <p:sp>
            <p:nvSpPr>
              <p:cNvPr id="27" name="Line 33"/>
              <p:cNvSpPr>
                <a:spLocks noChangeShapeType="1"/>
              </p:cNvSpPr>
              <p:nvPr/>
            </p:nvSpPr>
            <p:spPr bwMode="auto">
              <a:xfrm>
                <a:off x="7467600" y="5467350"/>
                <a:ext cx="457200" cy="0"/>
              </a:xfrm>
              <a:prstGeom prst="line">
                <a:avLst/>
              </a:prstGeom>
              <a:noFill/>
              <a:ln w="635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" name="Line 34"/>
              <p:cNvSpPr>
                <a:spLocks noChangeShapeType="1"/>
              </p:cNvSpPr>
              <p:nvPr/>
            </p:nvSpPr>
            <p:spPr bwMode="auto">
              <a:xfrm flipH="1">
                <a:off x="2362200" y="5448300"/>
                <a:ext cx="457200" cy="0"/>
              </a:xfrm>
              <a:prstGeom prst="line">
                <a:avLst/>
              </a:prstGeom>
              <a:noFill/>
              <a:ln w="635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aphicFrame>
            <p:nvGraphicFramePr>
              <p:cNvPr id="51204" name="Object 4"/>
              <p:cNvGraphicFramePr>
                <a:graphicFrameLocks noChangeAspect="1"/>
              </p:cNvGraphicFramePr>
              <p:nvPr/>
            </p:nvGraphicFramePr>
            <p:xfrm>
              <a:off x="4730750" y="5340350"/>
              <a:ext cx="923925" cy="444500"/>
            </p:xfrm>
            <a:graphic>
              <a:graphicData uri="http://schemas.openxmlformats.org/presentationml/2006/ole">
                <p:oleObj spid="_x0000_s94255" name="Equation" r:id="rId4" imgW="356400" imgH="164520" progId="">
                  <p:embed/>
                </p:oleObj>
              </a:graphicData>
            </a:graphic>
          </p:graphicFrame>
        </p:grpSp>
        <p:grpSp>
          <p:nvGrpSpPr>
            <p:cNvPr id="8" name="Group 7"/>
            <p:cNvGrpSpPr>
              <a:grpSpLocks/>
            </p:cNvGrpSpPr>
            <p:nvPr/>
          </p:nvGrpSpPr>
          <p:grpSpPr bwMode="auto">
            <a:xfrm>
              <a:off x="3656013" y="3810932"/>
              <a:ext cx="3816349" cy="1082675"/>
              <a:chOff x="2311" y="2598"/>
              <a:chExt cx="2404" cy="682"/>
            </a:xfrm>
          </p:grpSpPr>
          <p:sp>
            <p:nvSpPr>
              <p:cNvPr id="10" name="Rectangle 8"/>
              <p:cNvSpPr>
                <a:spLocks noChangeArrowheads="1"/>
              </p:cNvSpPr>
              <p:nvPr/>
            </p:nvSpPr>
            <p:spPr bwMode="auto">
              <a:xfrm>
                <a:off x="4269" y="2598"/>
                <a:ext cx="40" cy="681"/>
              </a:xfrm>
              <a:prstGeom prst="rect">
                <a:avLst/>
              </a:prstGeom>
              <a:solidFill>
                <a:srgbClr val="0C16A8"/>
              </a:solidFill>
              <a:ln w="3175">
                <a:solidFill>
                  <a:srgbClr val="0C16A8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Times" charset="0"/>
                  <a:ea typeface="Osaka" charset="0"/>
                  <a:cs typeface="Osaka" charset="0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/>
            </p:nvSpPr>
            <p:spPr bwMode="auto">
              <a:xfrm>
                <a:off x="4474" y="2948"/>
                <a:ext cx="43" cy="332"/>
              </a:xfrm>
              <a:prstGeom prst="rect">
                <a:avLst/>
              </a:prstGeom>
              <a:solidFill>
                <a:srgbClr val="0C16A8"/>
              </a:solidFill>
              <a:ln w="3175">
                <a:solidFill>
                  <a:srgbClr val="0C16A8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Times" charset="0"/>
                  <a:ea typeface="Osaka" charset="0"/>
                  <a:cs typeface="Osaka" charset="0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/>
            </p:nvSpPr>
            <p:spPr bwMode="auto">
              <a:xfrm>
                <a:off x="4688" y="3121"/>
                <a:ext cx="27" cy="150"/>
              </a:xfrm>
              <a:prstGeom prst="rect">
                <a:avLst/>
              </a:prstGeom>
              <a:solidFill>
                <a:srgbClr val="0C16A8"/>
              </a:solidFill>
              <a:ln w="3175">
                <a:solidFill>
                  <a:srgbClr val="0C16A8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Times" charset="0"/>
                  <a:ea typeface="Osaka" charset="0"/>
                  <a:cs typeface="Osaka" charset="0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/>
            </p:nvSpPr>
            <p:spPr bwMode="auto">
              <a:xfrm>
                <a:off x="3088" y="2948"/>
                <a:ext cx="43" cy="332"/>
              </a:xfrm>
              <a:prstGeom prst="rect">
                <a:avLst/>
              </a:prstGeom>
              <a:solidFill>
                <a:srgbClr val="000090"/>
              </a:solidFill>
              <a:ln w="3175">
                <a:solidFill>
                  <a:srgbClr val="0C16A8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Times" charset="0"/>
                  <a:ea typeface="Osaka" charset="0"/>
                  <a:cs typeface="Osaka" charset="0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/>
            </p:nvSpPr>
            <p:spPr bwMode="auto">
              <a:xfrm>
                <a:off x="4079" y="2956"/>
                <a:ext cx="43" cy="308"/>
              </a:xfrm>
              <a:prstGeom prst="rect">
                <a:avLst/>
              </a:prstGeom>
              <a:solidFill>
                <a:srgbClr val="0C16A8"/>
              </a:solidFill>
              <a:ln w="3175">
                <a:solidFill>
                  <a:srgbClr val="0C16A8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Times" charset="0"/>
                  <a:ea typeface="Osaka" charset="0"/>
                  <a:cs typeface="Osaka" charset="0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/>
            </p:nvSpPr>
            <p:spPr bwMode="auto">
              <a:xfrm>
                <a:off x="3881" y="2775"/>
                <a:ext cx="43" cy="499"/>
              </a:xfrm>
              <a:prstGeom prst="rect">
                <a:avLst/>
              </a:prstGeom>
              <a:solidFill>
                <a:srgbClr val="0C16A8"/>
              </a:solidFill>
              <a:ln w="3175">
                <a:solidFill>
                  <a:srgbClr val="0C16A8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Times" charset="0"/>
                  <a:ea typeface="Osaka" charset="0"/>
                  <a:cs typeface="Osaka" charset="0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/>
            </p:nvSpPr>
            <p:spPr bwMode="auto">
              <a:xfrm>
                <a:off x="3685" y="2848"/>
                <a:ext cx="35" cy="427"/>
              </a:xfrm>
              <a:prstGeom prst="rect">
                <a:avLst/>
              </a:prstGeom>
              <a:solidFill>
                <a:srgbClr val="0C16A8"/>
              </a:solidFill>
              <a:ln w="3175">
                <a:solidFill>
                  <a:srgbClr val="0C16A8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Times" charset="0"/>
                  <a:ea typeface="Osaka" charset="0"/>
                  <a:cs typeface="Osaka" charset="0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/>
            </p:nvSpPr>
            <p:spPr bwMode="auto">
              <a:xfrm>
                <a:off x="3496" y="2873"/>
                <a:ext cx="35" cy="404"/>
              </a:xfrm>
              <a:prstGeom prst="rect">
                <a:avLst/>
              </a:prstGeom>
              <a:solidFill>
                <a:srgbClr val="0C16A8"/>
              </a:solidFill>
              <a:ln w="3175">
                <a:solidFill>
                  <a:srgbClr val="0C16A8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Times" charset="0"/>
                  <a:ea typeface="Osaka" charset="0"/>
                  <a:cs typeface="Osaka" charset="0"/>
                </a:endParaRPr>
              </a:p>
            </p:txBody>
          </p:sp>
          <p:sp>
            <p:nvSpPr>
              <p:cNvPr id="18" name="Rectangle 16"/>
              <p:cNvSpPr>
                <a:spLocks noChangeArrowheads="1"/>
              </p:cNvSpPr>
              <p:nvPr/>
            </p:nvSpPr>
            <p:spPr bwMode="auto">
              <a:xfrm>
                <a:off x="3298" y="3127"/>
                <a:ext cx="27" cy="150"/>
              </a:xfrm>
              <a:prstGeom prst="rect">
                <a:avLst/>
              </a:prstGeom>
              <a:solidFill>
                <a:srgbClr val="0C16A8"/>
              </a:solidFill>
              <a:ln w="3175">
                <a:solidFill>
                  <a:srgbClr val="0C16A8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Times" charset="0"/>
                  <a:ea typeface="Osaka" charset="0"/>
                  <a:cs typeface="Osaka" charset="0"/>
                </a:endParaRPr>
              </a:p>
            </p:txBody>
          </p:sp>
          <p:sp>
            <p:nvSpPr>
              <p:cNvPr id="19" name="Rectangle 17"/>
              <p:cNvSpPr>
                <a:spLocks noChangeArrowheads="1"/>
              </p:cNvSpPr>
              <p:nvPr/>
            </p:nvSpPr>
            <p:spPr bwMode="auto">
              <a:xfrm>
                <a:off x="2905" y="3213"/>
                <a:ext cx="27" cy="63"/>
              </a:xfrm>
              <a:prstGeom prst="rect">
                <a:avLst/>
              </a:prstGeom>
              <a:solidFill>
                <a:srgbClr val="0C16A8"/>
              </a:solidFill>
              <a:ln w="3175">
                <a:solidFill>
                  <a:srgbClr val="0C16A8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Times" charset="0"/>
                  <a:ea typeface="Osaka" charset="0"/>
                  <a:cs typeface="Osaka" charset="0"/>
                </a:endParaRPr>
              </a:p>
            </p:txBody>
          </p:sp>
          <p:sp>
            <p:nvSpPr>
              <p:cNvPr id="20" name="Rectangle 18"/>
              <p:cNvSpPr>
                <a:spLocks noChangeArrowheads="1"/>
              </p:cNvSpPr>
              <p:nvPr/>
            </p:nvSpPr>
            <p:spPr bwMode="auto">
              <a:xfrm>
                <a:off x="2708" y="3206"/>
                <a:ext cx="27" cy="63"/>
              </a:xfrm>
              <a:prstGeom prst="rect">
                <a:avLst/>
              </a:prstGeom>
              <a:solidFill>
                <a:srgbClr val="0C16A8"/>
              </a:solidFill>
              <a:ln w="3175">
                <a:solidFill>
                  <a:srgbClr val="0C16A8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Times" charset="0"/>
                  <a:ea typeface="Osaka" charset="0"/>
                  <a:cs typeface="Osaka" charset="0"/>
                </a:endParaRPr>
              </a:p>
            </p:txBody>
          </p:sp>
          <p:sp>
            <p:nvSpPr>
              <p:cNvPr id="21" name="Rectangle 19"/>
              <p:cNvSpPr>
                <a:spLocks noChangeArrowheads="1"/>
              </p:cNvSpPr>
              <p:nvPr/>
            </p:nvSpPr>
            <p:spPr bwMode="auto">
              <a:xfrm>
                <a:off x="2311" y="3206"/>
                <a:ext cx="27" cy="63"/>
              </a:xfrm>
              <a:prstGeom prst="rect">
                <a:avLst/>
              </a:prstGeom>
              <a:solidFill>
                <a:srgbClr val="000090"/>
              </a:solidFill>
              <a:ln w="317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Times" charset="0"/>
                  <a:ea typeface="Osaka" charset="0"/>
                  <a:cs typeface="Osaka" charset="0"/>
                </a:endParaRPr>
              </a:p>
            </p:txBody>
          </p:sp>
          <p:sp>
            <p:nvSpPr>
              <p:cNvPr id="22" name="Rectangle 20"/>
              <p:cNvSpPr>
                <a:spLocks noChangeArrowheads="1"/>
              </p:cNvSpPr>
              <p:nvPr/>
            </p:nvSpPr>
            <p:spPr bwMode="auto">
              <a:xfrm>
                <a:off x="2510" y="2866"/>
                <a:ext cx="27" cy="404"/>
              </a:xfrm>
              <a:prstGeom prst="rect">
                <a:avLst/>
              </a:prstGeom>
              <a:solidFill>
                <a:srgbClr val="000090"/>
              </a:solidFill>
              <a:ln w="317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Times" charset="0"/>
                  <a:ea typeface="Osaka" charset="0"/>
                  <a:cs typeface="Osaka" charset="0"/>
                </a:endParaRPr>
              </a:p>
            </p:txBody>
          </p:sp>
        </p:grpSp>
      </p:grpSp>
      <p:graphicFrame>
        <p:nvGraphicFramePr>
          <p:cNvPr id="37" name="Object 36"/>
          <p:cNvGraphicFramePr>
            <a:graphicFrameLocks noChangeAspect="1"/>
          </p:cNvGraphicFramePr>
          <p:nvPr/>
        </p:nvGraphicFramePr>
        <p:xfrm>
          <a:off x="4691069" y="1757363"/>
          <a:ext cx="3081337" cy="1047750"/>
        </p:xfrm>
        <a:graphic>
          <a:graphicData uri="http://schemas.openxmlformats.org/presentationml/2006/ole">
            <p:oleObj spid="_x0000_s94256" name="Equation" r:id="rId5" imgW="1215720" imgH="411120" progId="">
              <p:embed/>
            </p:oleObj>
          </a:graphicData>
        </a:graphic>
      </p:graphicFrame>
      <p:sp>
        <p:nvSpPr>
          <p:cNvPr id="38" name="Rectangle 37"/>
          <p:cNvSpPr/>
          <p:nvPr/>
        </p:nvSpPr>
        <p:spPr>
          <a:xfrm>
            <a:off x="471471" y="907756"/>
            <a:ext cx="7715282" cy="7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7965407" y="1060156"/>
            <a:ext cx="166670" cy="48685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591788" y="1437218"/>
            <a:ext cx="166670" cy="43943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457200" y="5712545"/>
            <a:ext cx="7715282" cy="72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6"/>
          <p:cNvSpPr>
            <a:spLocks noChangeArrowheads="1"/>
          </p:cNvSpPr>
          <p:nvPr/>
        </p:nvSpPr>
        <p:spPr bwMode="auto">
          <a:xfrm>
            <a:off x="440265" y="980018"/>
            <a:ext cx="8517466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sz="3200" dirty="0">
                <a:solidFill>
                  <a:srgbClr val="800000"/>
                </a:solidFill>
                <a:latin typeface="Times" charset="0"/>
                <a:ea typeface="Osaka" charset="0"/>
                <a:cs typeface="Osaka" charset="0"/>
              </a:rPr>
              <a:t>red = </a:t>
            </a:r>
            <a:r>
              <a:rPr lang="en-US" sz="3200" dirty="0" smtClean="0">
                <a:solidFill>
                  <a:srgbClr val="800000"/>
                </a:solidFill>
                <a:latin typeface="Times" charset="0"/>
                <a:ea typeface="Osaka" charset="0"/>
                <a:cs typeface="Osaka" charset="0"/>
              </a:rPr>
              <a:t>traditional, </a:t>
            </a:r>
            <a:r>
              <a:rPr lang="en-US" sz="3200" dirty="0">
                <a:solidFill>
                  <a:srgbClr val="0C16A8"/>
                </a:solidFill>
                <a:latin typeface="Times" charset="0"/>
                <a:ea typeface="Osaka" charset="0"/>
                <a:cs typeface="Osaka" charset="0"/>
              </a:rPr>
              <a:t>blue = interactive engagement</a:t>
            </a:r>
            <a:endParaRPr lang="en-US" sz="3600" dirty="0">
              <a:solidFill>
                <a:srgbClr val="00FF00"/>
              </a:solidFill>
              <a:latin typeface="Times" charset="0"/>
              <a:ea typeface="Osaka" charset="0"/>
              <a:cs typeface="Osaka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54229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40265" y="976331"/>
            <a:ext cx="8517466" cy="4813300"/>
            <a:chOff x="440265" y="990600"/>
            <a:chExt cx="8517466" cy="4813300"/>
          </a:xfrm>
        </p:grpSpPr>
        <p:pic>
          <p:nvPicPr>
            <p:cNvPr id="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" y="990600"/>
              <a:ext cx="7315200" cy="4813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 6"/>
            <p:cNvSpPr>
              <a:spLocks noChangeArrowheads="1"/>
            </p:cNvSpPr>
            <p:nvPr/>
          </p:nvSpPr>
          <p:spPr bwMode="auto">
            <a:xfrm>
              <a:off x="440265" y="994287"/>
              <a:ext cx="8517466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r>
                <a:rPr lang="en-US" sz="3200" dirty="0">
                  <a:solidFill>
                    <a:srgbClr val="800000"/>
                  </a:solidFill>
                  <a:latin typeface="Times" charset="0"/>
                  <a:ea typeface="Osaka" charset="0"/>
                  <a:cs typeface="Osaka" charset="0"/>
                </a:rPr>
                <a:t>red = </a:t>
              </a:r>
              <a:r>
                <a:rPr lang="en-US" sz="3200" dirty="0" smtClean="0">
                  <a:solidFill>
                    <a:srgbClr val="800000"/>
                  </a:solidFill>
                  <a:latin typeface="Times" charset="0"/>
                  <a:ea typeface="Osaka" charset="0"/>
                  <a:cs typeface="Osaka" charset="0"/>
                </a:rPr>
                <a:t>traditional, </a:t>
              </a:r>
              <a:r>
                <a:rPr lang="en-US" sz="3200" dirty="0">
                  <a:solidFill>
                    <a:srgbClr val="0C16A8"/>
                  </a:solidFill>
                  <a:latin typeface="Times" charset="0"/>
                  <a:ea typeface="Osaka" charset="0"/>
                  <a:cs typeface="Osaka" charset="0"/>
                </a:rPr>
                <a:t>blue = interactive engagement</a:t>
              </a:r>
              <a:endParaRPr lang="en-US" sz="3600" dirty="0">
                <a:solidFill>
                  <a:srgbClr val="00FF00"/>
                </a:solidFill>
                <a:latin typeface="Times" charset="0"/>
                <a:ea typeface="Osaka" charset="0"/>
                <a:cs typeface="Osaka" charset="0"/>
              </a:endParaRPr>
            </a:p>
          </p:txBody>
        </p:sp>
      </p:grpSp>
      <p:grpSp>
        <p:nvGrpSpPr>
          <p:cNvPr id="5" name="Group 28"/>
          <p:cNvGrpSpPr>
            <a:grpSpLocks/>
          </p:cNvGrpSpPr>
          <p:nvPr/>
        </p:nvGrpSpPr>
        <p:grpSpPr bwMode="auto">
          <a:xfrm>
            <a:off x="3940175" y="2678113"/>
            <a:ext cx="2098675" cy="1412875"/>
            <a:chOff x="2482" y="1795"/>
            <a:chExt cx="1322" cy="890"/>
          </a:xfrm>
        </p:grpSpPr>
        <p:sp>
          <p:nvSpPr>
            <p:cNvPr id="6" name="AutoShape 23" descr="Wide upward diagonal"/>
            <p:cNvSpPr>
              <a:spLocks noChangeArrowheads="1"/>
            </p:cNvSpPr>
            <p:nvPr/>
          </p:nvSpPr>
          <p:spPr bwMode="auto">
            <a:xfrm>
              <a:off x="2553" y="2487"/>
              <a:ext cx="976" cy="198"/>
            </a:xfrm>
            <a:prstGeom prst="leftRightArrow">
              <a:avLst>
                <a:gd name="adj1" fmla="val 50000"/>
                <a:gd name="adj2" fmla="val 98586"/>
              </a:avLst>
            </a:prstGeom>
            <a:pattFill prst="wdUpDiag">
              <a:fgClr>
                <a:srgbClr val="993300"/>
              </a:fgClr>
              <a:bgClr>
                <a:srgbClr val="000002"/>
              </a:bgClr>
            </a:patt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7" name="Text Box 26"/>
            <p:cNvSpPr txBox="1">
              <a:spLocks noChangeArrowheads="1"/>
            </p:cNvSpPr>
            <p:nvPr/>
          </p:nvSpPr>
          <p:spPr bwMode="auto">
            <a:xfrm>
              <a:off x="2482" y="1795"/>
              <a:ext cx="1322" cy="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dirty="0">
                  <a:solidFill>
                    <a:srgbClr val="000000"/>
                  </a:solidFill>
                  <a:latin typeface="Times" charset="0"/>
                  <a:ea typeface="Osaka" charset="0"/>
                  <a:cs typeface="Osaka" charset="0"/>
                </a:rPr>
                <a:t>CU</a:t>
              </a:r>
              <a:r>
                <a:rPr lang="en-US" dirty="0" smtClean="0">
                  <a:solidFill>
                    <a:srgbClr val="000000"/>
                  </a:solidFill>
                  <a:latin typeface="Times" charset="0"/>
                  <a:ea typeface="Osaka" charset="0"/>
                  <a:cs typeface="Osaka" charset="0"/>
                </a:rPr>
                <a:t> – IE </a:t>
              </a:r>
              <a:r>
                <a:rPr lang="en-US" dirty="0" err="1" smtClean="0">
                  <a:solidFill>
                    <a:srgbClr val="000000"/>
                  </a:solidFill>
                  <a:latin typeface="Times" charset="0"/>
                  <a:ea typeface="Osaka" charset="0"/>
                  <a:cs typeface="Osaka" charset="0"/>
                </a:rPr>
                <a:t>w</a:t>
              </a:r>
              <a:r>
                <a:rPr lang="en-US" dirty="0">
                  <a:solidFill>
                    <a:srgbClr val="000000"/>
                  </a:solidFill>
                  <a:latin typeface="Times" charset="0"/>
                  <a:ea typeface="Osaka" charset="0"/>
                  <a:cs typeface="Osaka" charset="0"/>
                </a:rPr>
                <a:t>/</a:t>
              </a:r>
              <a:r>
                <a:rPr lang="en-US" dirty="0" smtClean="0">
                  <a:solidFill>
                    <a:srgbClr val="000000"/>
                  </a:solidFill>
                  <a:latin typeface="Times" charset="0"/>
                  <a:ea typeface="Osaka" charset="0"/>
                  <a:cs typeface="Osaka" charset="0"/>
                </a:rPr>
                <a:t> </a:t>
              </a:r>
              <a:endParaRPr lang="en-US" dirty="0">
                <a:solidFill>
                  <a:srgbClr val="000000"/>
                </a:solidFill>
                <a:latin typeface="Times" charset="0"/>
                <a:ea typeface="Osaka" charset="0"/>
                <a:cs typeface="Osaka" charset="0"/>
              </a:endParaRPr>
            </a:p>
            <a:p>
              <a:r>
                <a:rPr lang="en-US" dirty="0" err="1" smtClean="0">
                  <a:solidFill>
                    <a:srgbClr val="000000"/>
                  </a:solidFill>
                  <a:latin typeface="Times" charset="0"/>
                  <a:ea typeface="Osaka" charset="0"/>
                  <a:cs typeface="Osaka" charset="0"/>
                </a:rPr>
                <a:t>trad</a:t>
              </a:r>
              <a:r>
                <a:rPr lang="en-US" dirty="0" smtClean="0">
                  <a:solidFill>
                    <a:srgbClr val="000000"/>
                  </a:solidFill>
                  <a:latin typeface="Times" charset="0"/>
                  <a:ea typeface="Osaka" charset="0"/>
                  <a:cs typeface="Osaka" charset="0"/>
                </a:rPr>
                <a:t>. </a:t>
              </a:r>
              <a:r>
                <a:rPr lang="en-US" dirty="0">
                  <a:solidFill>
                    <a:srgbClr val="000000"/>
                  </a:solidFill>
                  <a:latin typeface="Times" charset="0"/>
                  <a:ea typeface="Osaka" charset="0"/>
                  <a:cs typeface="Osaka" charset="0"/>
                </a:rPr>
                <a:t>recitations</a:t>
              </a:r>
            </a:p>
          </p:txBody>
        </p:sp>
      </p:grp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3656013" y="3810934"/>
            <a:ext cx="3816349" cy="1096963"/>
            <a:chOff x="2311" y="2598"/>
            <a:chExt cx="2404" cy="691"/>
          </a:xfrm>
        </p:grpSpPr>
        <p:sp>
          <p:nvSpPr>
            <p:cNvPr id="10" name="Rectangle 8"/>
            <p:cNvSpPr>
              <a:spLocks noChangeArrowheads="1"/>
            </p:cNvSpPr>
            <p:nvPr/>
          </p:nvSpPr>
          <p:spPr bwMode="auto">
            <a:xfrm>
              <a:off x="4269" y="2598"/>
              <a:ext cx="40" cy="681"/>
            </a:xfrm>
            <a:prstGeom prst="rect">
              <a:avLst/>
            </a:prstGeom>
            <a:solidFill>
              <a:srgbClr val="0C16A8"/>
            </a:solidFill>
            <a:ln w="3175">
              <a:solidFill>
                <a:srgbClr val="0C16A8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11" name="Rectangle 9"/>
            <p:cNvSpPr>
              <a:spLocks noChangeArrowheads="1"/>
            </p:cNvSpPr>
            <p:nvPr/>
          </p:nvSpPr>
          <p:spPr bwMode="auto">
            <a:xfrm>
              <a:off x="4474" y="2948"/>
              <a:ext cx="43" cy="332"/>
            </a:xfrm>
            <a:prstGeom prst="rect">
              <a:avLst/>
            </a:prstGeom>
            <a:solidFill>
              <a:srgbClr val="0C16A8"/>
            </a:solidFill>
            <a:ln w="3175">
              <a:solidFill>
                <a:srgbClr val="0C16A8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12" name="Rectangle 10"/>
            <p:cNvSpPr>
              <a:spLocks noChangeArrowheads="1"/>
            </p:cNvSpPr>
            <p:nvPr/>
          </p:nvSpPr>
          <p:spPr bwMode="auto">
            <a:xfrm>
              <a:off x="4688" y="3121"/>
              <a:ext cx="27" cy="150"/>
            </a:xfrm>
            <a:prstGeom prst="rect">
              <a:avLst/>
            </a:prstGeom>
            <a:solidFill>
              <a:srgbClr val="0C16A8"/>
            </a:solidFill>
            <a:ln w="3175">
              <a:solidFill>
                <a:srgbClr val="0C16A8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auto">
            <a:xfrm>
              <a:off x="3088" y="2957"/>
              <a:ext cx="43" cy="332"/>
            </a:xfrm>
            <a:prstGeom prst="rect">
              <a:avLst/>
            </a:prstGeom>
            <a:solidFill>
              <a:srgbClr val="0C16A8"/>
            </a:solidFill>
            <a:ln w="3175">
              <a:solidFill>
                <a:srgbClr val="0C16A8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14" name="Rectangle 12"/>
            <p:cNvSpPr>
              <a:spLocks noChangeArrowheads="1"/>
            </p:cNvSpPr>
            <p:nvPr/>
          </p:nvSpPr>
          <p:spPr bwMode="auto">
            <a:xfrm>
              <a:off x="4079" y="2956"/>
              <a:ext cx="43" cy="308"/>
            </a:xfrm>
            <a:prstGeom prst="rect">
              <a:avLst/>
            </a:prstGeom>
            <a:solidFill>
              <a:srgbClr val="0C16A8"/>
            </a:solidFill>
            <a:ln w="3175">
              <a:solidFill>
                <a:srgbClr val="0C16A8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15" name="Rectangle 13"/>
            <p:cNvSpPr>
              <a:spLocks noChangeArrowheads="1"/>
            </p:cNvSpPr>
            <p:nvPr/>
          </p:nvSpPr>
          <p:spPr bwMode="auto">
            <a:xfrm>
              <a:off x="3881" y="2775"/>
              <a:ext cx="43" cy="499"/>
            </a:xfrm>
            <a:prstGeom prst="rect">
              <a:avLst/>
            </a:prstGeom>
            <a:solidFill>
              <a:srgbClr val="0C16A8"/>
            </a:solidFill>
            <a:ln w="3175">
              <a:solidFill>
                <a:srgbClr val="0C16A8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/>
          </p:nvSpPr>
          <p:spPr bwMode="auto">
            <a:xfrm>
              <a:off x="3685" y="2848"/>
              <a:ext cx="35" cy="427"/>
            </a:xfrm>
            <a:prstGeom prst="rect">
              <a:avLst/>
            </a:prstGeom>
            <a:solidFill>
              <a:srgbClr val="0C16A8"/>
            </a:solidFill>
            <a:ln w="3175">
              <a:solidFill>
                <a:srgbClr val="0C16A8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17" name="Rectangle 15"/>
            <p:cNvSpPr>
              <a:spLocks noChangeArrowheads="1"/>
            </p:cNvSpPr>
            <p:nvPr/>
          </p:nvSpPr>
          <p:spPr bwMode="auto">
            <a:xfrm>
              <a:off x="3496" y="2873"/>
              <a:ext cx="35" cy="404"/>
            </a:xfrm>
            <a:prstGeom prst="rect">
              <a:avLst/>
            </a:prstGeom>
            <a:solidFill>
              <a:srgbClr val="0C16A8"/>
            </a:solidFill>
            <a:ln w="3175">
              <a:solidFill>
                <a:srgbClr val="0C16A8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18" name="Rectangle 16"/>
            <p:cNvSpPr>
              <a:spLocks noChangeArrowheads="1"/>
            </p:cNvSpPr>
            <p:nvPr/>
          </p:nvSpPr>
          <p:spPr bwMode="auto">
            <a:xfrm>
              <a:off x="3298" y="3127"/>
              <a:ext cx="27" cy="150"/>
            </a:xfrm>
            <a:prstGeom prst="rect">
              <a:avLst/>
            </a:prstGeom>
            <a:solidFill>
              <a:srgbClr val="0C16A8"/>
            </a:solidFill>
            <a:ln w="3175">
              <a:solidFill>
                <a:srgbClr val="0C16A8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19" name="Rectangle 17"/>
            <p:cNvSpPr>
              <a:spLocks noChangeArrowheads="1"/>
            </p:cNvSpPr>
            <p:nvPr/>
          </p:nvSpPr>
          <p:spPr bwMode="auto">
            <a:xfrm>
              <a:off x="2905" y="3213"/>
              <a:ext cx="27" cy="63"/>
            </a:xfrm>
            <a:prstGeom prst="rect">
              <a:avLst/>
            </a:prstGeom>
            <a:solidFill>
              <a:srgbClr val="0C16A8"/>
            </a:solidFill>
            <a:ln w="3175">
              <a:solidFill>
                <a:srgbClr val="0C16A8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20" name="Rectangle 18"/>
            <p:cNvSpPr>
              <a:spLocks noChangeArrowheads="1"/>
            </p:cNvSpPr>
            <p:nvPr/>
          </p:nvSpPr>
          <p:spPr bwMode="auto">
            <a:xfrm>
              <a:off x="2708" y="3206"/>
              <a:ext cx="27" cy="63"/>
            </a:xfrm>
            <a:prstGeom prst="rect">
              <a:avLst/>
            </a:prstGeom>
            <a:solidFill>
              <a:srgbClr val="0C16A8"/>
            </a:solidFill>
            <a:ln w="3175">
              <a:solidFill>
                <a:srgbClr val="0C16A8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21" name="Rectangle 19"/>
            <p:cNvSpPr>
              <a:spLocks noChangeArrowheads="1"/>
            </p:cNvSpPr>
            <p:nvPr/>
          </p:nvSpPr>
          <p:spPr bwMode="auto">
            <a:xfrm>
              <a:off x="2311" y="3206"/>
              <a:ext cx="27" cy="63"/>
            </a:xfrm>
            <a:prstGeom prst="rect">
              <a:avLst/>
            </a:prstGeom>
            <a:solidFill>
              <a:srgbClr val="0C16A8"/>
            </a:solidFill>
            <a:ln w="3175">
              <a:solidFill>
                <a:srgbClr val="0C16A8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22" name="Rectangle 20"/>
            <p:cNvSpPr>
              <a:spLocks noChangeArrowheads="1"/>
            </p:cNvSpPr>
            <p:nvPr/>
          </p:nvSpPr>
          <p:spPr bwMode="auto">
            <a:xfrm>
              <a:off x="2510" y="2866"/>
              <a:ext cx="27" cy="404"/>
            </a:xfrm>
            <a:prstGeom prst="rect">
              <a:avLst/>
            </a:prstGeom>
            <a:solidFill>
              <a:srgbClr val="0C16A8"/>
            </a:solidFill>
            <a:ln w="3175">
              <a:solidFill>
                <a:srgbClr val="0C16A8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imes" charset="0"/>
                <a:ea typeface="Osaka" charset="0"/>
                <a:cs typeface="Osaka" charset="0"/>
              </a:endParaRPr>
            </a:p>
          </p:txBody>
        </p:sp>
      </p:grpSp>
      <p:grpSp>
        <p:nvGrpSpPr>
          <p:cNvPr id="9" name="Group 29"/>
          <p:cNvGrpSpPr>
            <a:grpSpLocks/>
          </p:cNvGrpSpPr>
          <p:nvPr/>
        </p:nvGrpSpPr>
        <p:grpSpPr bwMode="auto">
          <a:xfrm>
            <a:off x="4791076" y="2917827"/>
            <a:ext cx="3608388" cy="1411288"/>
            <a:chOff x="3018" y="1962"/>
            <a:chExt cx="2273" cy="889"/>
          </a:xfrm>
        </p:grpSpPr>
        <p:sp>
          <p:nvSpPr>
            <p:cNvPr id="24" name="AutoShape 24" descr="Wide upward diagonal"/>
            <p:cNvSpPr>
              <a:spLocks noChangeArrowheads="1"/>
            </p:cNvSpPr>
            <p:nvPr/>
          </p:nvSpPr>
          <p:spPr bwMode="auto">
            <a:xfrm>
              <a:off x="3018" y="2640"/>
              <a:ext cx="1571" cy="211"/>
            </a:xfrm>
            <a:prstGeom prst="leftRightArrow">
              <a:avLst>
                <a:gd name="adj1" fmla="val 50000"/>
                <a:gd name="adj2" fmla="val 100824"/>
              </a:avLst>
            </a:prstGeom>
            <a:pattFill prst="wdUpDiag">
              <a:fgClr>
                <a:srgbClr val="0000FF"/>
              </a:fgClr>
              <a:bgClr>
                <a:srgbClr val="000002"/>
              </a:bgClr>
            </a:patt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25" name="Text Box 25"/>
            <p:cNvSpPr txBox="1">
              <a:spLocks noChangeArrowheads="1"/>
            </p:cNvSpPr>
            <p:nvPr/>
          </p:nvSpPr>
          <p:spPr bwMode="auto">
            <a:xfrm>
              <a:off x="3811" y="1962"/>
              <a:ext cx="1480" cy="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dirty="0">
                  <a:solidFill>
                    <a:srgbClr val="0000AC"/>
                  </a:solidFill>
                  <a:latin typeface="Times" charset="0"/>
                  <a:ea typeface="Osaka" charset="0"/>
                  <a:cs typeface="Osaka" charset="0"/>
                </a:rPr>
                <a:t>CU -</a:t>
              </a:r>
              <a:r>
                <a:rPr lang="en-US" dirty="0" smtClean="0">
                  <a:solidFill>
                    <a:srgbClr val="0000AC"/>
                  </a:solidFill>
                  <a:latin typeface="Times" charset="0"/>
                  <a:ea typeface="Osaka" charset="0"/>
                  <a:cs typeface="Osaka" charset="0"/>
                </a:rPr>
                <a:t> IE </a:t>
              </a:r>
              <a:r>
                <a:rPr lang="en-US" dirty="0" err="1" smtClean="0">
                  <a:solidFill>
                    <a:srgbClr val="0000AC"/>
                  </a:solidFill>
                  <a:latin typeface="Times" charset="0"/>
                  <a:ea typeface="Osaka" charset="0"/>
                  <a:cs typeface="Osaka" charset="0"/>
                </a:rPr>
                <a:t>w</a:t>
              </a:r>
              <a:r>
                <a:rPr lang="en-US" dirty="0">
                  <a:solidFill>
                    <a:srgbClr val="0000AC"/>
                  </a:solidFill>
                  <a:latin typeface="Times" charset="0"/>
                  <a:ea typeface="Osaka" charset="0"/>
                  <a:cs typeface="Osaka" charset="0"/>
                </a:rPr>
                <a:t>/</a:t>
              </a:r>
              <a:endParaRPr lang="en-US" dirty="0" smtClean="0">
                <a:solidFill>
                  <a:srgbClr val="0000AC"/>
                </a:solidFill>
                <a:latin typeface="Times" charset="0"/>
                <a:ea typeface="Osaka" charset="0"/>
                <a:cs typeface="Osaka" charset="0"/>
              </a:endParaRPr>
            </a:p>
            <a:p>
              <a:r>
                <a:rPr lang="en-US" dirty="0" smtClean="0">
                  <a:solidFill>
                    <a:srgbClr val="0000AC"/>
                  </a:solidFill>
                  <a:latin typeface="Times" charset="0"/>
                  <a:ea typeface="Osaka" charset="0"/>
                  <a:cs typeface="Osaka" charset="0"/>
                </a:rPr>
                <a:t>Tutorials</a:t>
              </a:r>
            </a:p>
          </p:txBody>
        </p:sp>
      </p:grpSp>
      <p:sp>
        <p:nvSpPr>
          <p:cNvPr id="26" name="Text Box 32"/>
          <p:cNvSpPr txBox="1">
            <a:spLocks noChangeArrowheads="1"/>
          </p:cNvSpPr>
          <p:nvPr/>
        </p:nvSpPr>
        <p:spPr bwMode="auto">
          <a:xfrm>
            <a:off x="2879725" y="5241925"/>
            <a:ext cx="4546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dirty="0"/>
              <a:t>Less Learning                More Learning</a:t>
            </a:r>
          </a:p>
        </p:txBody>
      </p:sp>
      <p:sp>
        <p:nvSpPr>
          <p:cNvPr id="27" name="Line 33"/>
          <p:cNvSpPr>
            <a:spLocks noChangeShapeType="1"/>
          </p:cNvSpPr>
          <p:nvPr/>
        </p:nvSpPr>
        <p:spPr bwMode="auto">
          <a:xfrm>
            <a:off x="7467600" y="5467350"/>
            <a:ext cx="457200" cy="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Line 34"/>
          <p:cNvSpPr>
            <a:spLocks noChangeShapeType="1"/>
          </p:cNvSpPr>
          <p:nvPr/>
        </p:nvSpPr>
        <p:spPr bwMode="auto">
          <a:xfrm flipH="1">
            <a:off x="2362200" y="5448300"/>
            <a:ext cx="457200" cy="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" name="Text Box 22"/>
          <p:cNvSpPr txBox="1">
            <a:spLocks noChangeArrowheads="1"/>
          </p:cNvSpPr>
          <p:nvPr/>
        </p:nvSpPr>
        <p:spPr bwMode="auto">
          <a:xfrm>
            <a:off x="457200" y="5831538"/>
            <a:ext cx="66518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dirty="0">
                <a:latin typeface="Times New Roman" charset="0"/>
                <a:ea typeface="Osaka" charset="0"/>
                <a:cs typeface="Osaka" charset="0"/>
              </a:rPr>
              <a:t>R. Hake, </a:t>
            </a:r>
            <a:r>
              <a:rPr lang="ja-JP" altLang="en-US" sz="1800" dirty="0">
                <a:latin typeface="Times New Roman" charset="0"/>
                <a:ea typeface="Osaka" charset="0"/>
                <a:cs typeface="Osaka" charset="0"/>
              </a:rPr>
              <a:t>”</a:t>
            </a:r>
            <a:r>
              <a:rPr lang="en-US" altLang="ja-JP" sz="1800" dirty="0">
                <a:latin typeface="Times New Roman" charset="0"/>
                <a:ea typeface="Osaka" charset="0"/>
                <a:cs typeface="Osaka" charset="0"/>
              </a:rPr>
              <a:t>…A six-thousand-student survey…</a:t>
            </a:r>
            <a:r>
              <a:rPr lang="ja-JP" altLang="en-US" sz="1800" dirty="0">
                <a:latin typeface="Times New Roman" charset="0"/>
                <a:ea typeface="Osaka" charset="0"/>
                <a:cs typeface="Osaka" charset="0"/>
              </a:rPr>
              <a:t>”</a:t>
            </a:r>
            <a:r>
              <a:rPr lang="en-US" altLang="ja-JP" sz="1800" dirty="0">
                <a:latin typeface="Times New Roman" charset="0"/>
                <a:ea typeface="Osaka" charset="0"/>
                <a:cs typeface="Osaka" charset="0"/>
              </a:rPr>
              <a:t> AJP </a:t>
            </a:r>
            <a:r>
              <a:rPr lang="en-US" altLang="ja-JP" sz="1800" b="1" dirty="0">
                <a:latin typeface="Times New Roman" charset="0"/>
                <a:ea typeface="Osaka" charset="0"/>
                <a:cs typeface="Osaka" charset="0"/>
              </a:rPr>
              <a:t>66</a:t>
            </a:r>
            <a:r>
              <a:rPr lang="en-US" altLang="ja-JP" sz="1800" dirty="0">
                <a:latin typeface="Times New Roman" charset="0"/>
                <a:ea typeface="Osaka" charset="0"/>
                <a:cs typeface="Osaka" charset="0"/>
              </a:rPr>
              <a:t>, 64-74 </a:t>
            </a:r>
            <a:r>
              <a:rPr lang="en-US" altLang="ja-JP" sz="1800" dirty="0" smtClean="0">
                <a:latin typeface="Times New Roman" charset="0"/>
                <a:ea typeface="Osaka" charset="0"/>
                <a:cs typeface="Osaka" charset="0"/>
              </a:rPr>
              <a:t>(1998</a:t>
            </a:r>
            <a:r>
              <a:rPr lang="en-US" altLang="ja-JP" sz="1800" dirty="0">
                <a:latin typeface="Times New Roman" charset="0"/>
                <a:ea typeface="Osaka" charset="0"/>
                <a:cs typeface="Osaka" charset="0"/>
              </a:rPr>
              <a:t>).</a:t>
            </a:r>
            <a:endParaRPr lang="en-US" sz="1800" dirty="0">
              <a:latin typeface="Times New Roman" charset="0"/>
              <a:ea typeface="Osaka" charset="0"/>
              <a:cs typeface="Osaka" charset="0"/>
            </a:endParaRPr>
          </a:p>
        </p:txBody>
      </p:sp>
      <p:sp>
        <p:nvSpPr>
          <p:cNvPr id="31" name="Text Box 30"/>
          <p:cNvSpPr txBox="1">
            <a:spLocks noChangeArrowheads="1"/>
          </p:cNvSpPr>
          <p:nvPr/>
        </p:nvSpPr>
        <p:spPr bwMode="auto">
          <a:xfrm>
            <a:off x="461963" y="6134751"/>
            <a:ext cx="58523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dirty="0">
                <a:latin typeface="Times New Roman" charset="0"/>
                <a:ea typeface="Osaka" charset="0"/>
                <a:cs typeface="Osaka" charset="0"/>
              </a:rPr>
              <a:t>S. Pollock and N. Finkelstein, </a:t>
            </a:r>
            <a:r>
              <a:rPr lang="en-US" sz="1800" dirty="0" err="1" smtClean="0">
                <a:latin typeface="Times New Roman" charset="0"/>
                <a:ea typeface="Osaka" charset="0"/>
                <a:cs typeface="Osaka" charset="0"/>
              </a:rPr>
              <a:t>PRST</a:t>
            </a:r>
            <a:r>
              <a:rPr lang="en-US" sz="1800" dirty="0" smtClean="0">
                <a:latin typeface="Times New Roman" charset="0"/>
                <a:ea typeface="Osaka" charset="0"/>
                <a:cs typeface="Osaka" charset="0"/>
              </a:rPr>
              <a:t>-PER</a:t>
            </a:r>
            <a:r>
              <a:rPr lang="en-US" sz="1800" i="1" dirty="0" smtClean="0">
                <a:latin typeface="Times New Roman" charset="0"/>
                <a:ea typeface="Osaka" charset="0"/>
                <a:cs typeface="Osaka" charset="0"/>
              </a:rPr>
              <a:t> </a:t>
            </a:r>
            <a:r>
              <a:rPr lang="en-US" sz="1800" b="1" dirty="0">
                <a:latin typeface="Times New Roman" charset="0"/>
                <a:ea typeface="Osaka" charset="0"/>
                <a:cs typeface="Osaka" charset="0"/>
              </a:rPr>
              <a:t>4</a:t>
            </a:r>
            <a:r>
              <a:rPr lang="en-US" sz="1800" dirty="0">
                <a:latin typeface="Times New Roman" charset="0"/>
                <a:ea typeface="Osaka" charset="0"/>
                <a:cs typeface="Osaka" charset="0"/>
              </a:rPr>
              <a:t>, 010110 (2008)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0" y="169092"/>
            <a:ext cx="9144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dirty="0" smtClean="0"/>
              <a:t>Force Concept Inventory</a:t>
            </a:r>
            <a:endParaRPr lang="en-US" sz="4200" dirty="0"/>
          </a:p>
        </p:txBody>
      </p:sp>
      <p:sp>
        <p:nvSpPr>
          <p:cNvPr id="33" name="Rectangle 32"/>
          <p:cNvSpPr/>
          <p:nvPr/>
        </p:nvSpPr>
        <p:spPr>
          <a:xfrm>
            <a:off x="675123" y="1437218"/>
            <a:ext cx="45719" cy="43943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7959585" y="1437218"/>
            <a:ext cx="45719" cy="43943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658190" y="5748676"/>
            <a:ext cx="7514292" cy="1800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2226" name="Object 2"/>
          <p:cNvGraphicFramePr>
            <a:graphicFrameLocks noChangeAspect="1"/>
          </p:cNvGraphicFramePr>
          <p:nvPr/>
        </p:nvGraphicFramePr>
        <p:xfrm>
          <a:off x="4730750" y="5340350"/>
          <a:ext cx="923925" cy="444500"/>
        </p:xfrm>
        <a:graphic>
          <a:graphicData uri="http://schemas.openxmlformats.org/presentationml/2006/ole">
            <p:oleObj spid="_x0000_s93231" name="Equation" r:id="rId4" imgW="356400" imgH="164520" progId="">
              <p:embed/>
            </p:oleObj>
          </a:graphicData>
        </a:graphic>
      </p:graphicFrame>
      <p:graphicFrame>
        <p:nvGraphicFramePr>
          <p:cNvPr id="52227" name="Object 3"/>
          <p:cNvGraphicFramePr>
            <a:graphicFrameLocks noChangeAspect="1"/>
          </p:cNvGraphicFramePr>
          <p:nvPr/>
        </p:nvGraphicFramePr>
        <p:xfrm>
          <a:off x="4691063" y="1757363"/>
          <a:ext cx="3081337" cy="1047750"/>
        </p:xfrm>
        <a:graphic>
          <a:graphicData uri="http://schemas.openxmlformats.org/presentationml/2006/ole">
            <p:oleObj spid="_x0000_s93232" name="Equation" r:id="rId5" imgW="1215720" imgH="411120" progId="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451313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4509564" y="1162259"/>
            <a:ext cx="463443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i="1" dirty="0" smtClean="0"/>
              <a:t>Can high school students </a:t>
            </a:r>
            <a:r>
              <a:rPr lang="en-US" i="1" dirty="0"/>
              <a:t>learn </a:t>
            </a:r>
            <a:r>
              <a:rPr lang="en-US" i="1" dirty="0" smtClean="0"/>
              <a:t>more </a:t>
            </a:r>
            <a:r>
              <a:rPr lang="en-US" i="1" dirty="0"/>
              <a:t>from interactive techniques adapted from </a:t>
            </a:r>
            <a:r>
              <a:rPr lang="en-US" i="1" dirty="0" smtClean="0"/>
              <a:t>university physics courses? </a:t>
            </a:r>
            <a:endParaRPr lang="en-US" i="1" dirty="0"/>
          </a:p>
        </p:txBody>
      </p:sp>
      <p:pic>
        <p:nvPicPr>
          <p:cNvPr id="2" name="Picture 1" descr="Classroom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7582" y="227586"/>
            <a:ext cx="3962400" cy="39814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97582" y="3551459"/>
            <a:ext cx="39624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Typical Classroom (?)</a:t>
            </a:r>
          </a:p>
          <a:p>
            <a:pPr algn="ctr"/>
            <a:endParaRPr lang="en-US" sz="2400" dirty="0"/>
          </a:p>
        </p:txBody>
      </p:sp>
      <p:grpSp>
        <p:nvGrpSpPr>
          <p:cNvPr id="20" name="Group 19"/>
          <p:cNvGrpSpPr/>
          <p:nvPr/>
        </p:nvGrpSpPr>
        <p:grpSpPr>
          <a:xfrm>
            <a:off x="1250056" y="4258871"/>
            <a:ext cx="6685796" cy="2188102"/>
            <a:chOff x="1160586" y="4417405"/>
            <a:chExt cx="6685796" cy="2188102"/>
          </a:xfrm>
        </p:grpSpPr>
        <p:sp>
          <p:nvSpPr>
            <p:cNvPr id="8" name="Line 7"/>
            <p:cNvSpPr>
              <a:spLocks noChangeShapeType="1"/>
            </p:cNvSpPr>
            <p:nvPr/>
          </p:nvSpPr>
          <p:spPr bwMode="auto">
            <a:xfrm>
              <a:off x="1160586" y="5497513"/>
              <a:ext cx="1219200" cy="0"/>
            </a:xfrm>
            <a:prstGeom prst="line">
              <a:avLst/>
            </a:prstGeom>
            <a:noFill/>
            <a:ln w="92075">
              <a:solidFill>
                <a:srgbClr val="D0122B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Text Box 8"/>
            <p:cNvSpPr txBox="1">
              <a:spLocks noChangeArrowheads="1"/>
            </p:cNvSpPr>
            <p:nvPr/>
          </p:nvSpPr>
          <p:spPr bwMode="auto">
            <a:xfrm>
              <a:off x="1394292" y="4673600"/>
              <a:ext cx="523875" cy="823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4800" dirty="0">
                  <a:solidFill>
                    <a:srgbClr val="D0122B"/>
                  </a:solidFill>
                </a:rPr>
                <a:t>?</a:t>
              </a:r>
              <a:endParaRPr lang="en-US" dirty="0"/>
            </a:p>
          </p:txBody>
        </p:sp>
        <p:grpSp>
          <p:nvGrpSpPr>
            <p:cNvPr id="16" name="Group 4"/>
            <p:cNvGrpSpPr>
              <a:grpSpLocks/>
            </p:cNvGrpSpPr>
            <p:nvPr/>
          </p:nvGrpSpPr>
          <p:grpSpPr bwMode="auto">
            <a:xfrm>
              <a:off x="2893382" y="4417405"/>
              <a:ext cx="4953000" cy="2188102"/>
              <a:chOff x="42" y="2544"/>
              <a:chExt cx="3504" cy="1670"/>
            </a:xfrm>
          </p:grpSpPr>
          <p:pic>
            <p:nvPicPr>
              <p:cNvPr id="18" name="Picture 5" descr="student-discussion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42" y="2544"/>
                <a:ext cx="3504" cy="1649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</p:spPr>
          </p:pic>
          <p:sp>
            <p:nvSpPr>
              <p:cNvPr id="19" name="Text Box 6"/>
              <p:cNvSpPr txBox="1">
                <a:spLocks noChangeArrowheads="1"/>
              </p:cNvSpPr>
              <p:nvPr/>
            </p:nvSpPr>
            <p:spPr bwMode="auto">
              <a:xfrm>
                <a:off x="413" y="3911"/>
                <a:ext cx="2607" cy="303"/>
              </a:xfrm>
              <a:prstGeom prst="rect">
                <a:avLst/>
              </a:prstGeom>
              <a:solidFill>
                <a:schemeClr val="bg1">
                  <a:alpha val="96861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000" dirty="0"/>
                  <a:t>Students debate a concept test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3393251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639"/>
            <a:ext cx="9144000" cy="1143000"/>
          </a:xfrm>
        </p:spPr>
        <p:txBody>
          <a:bodyPr/>
          <a:lstStyle/>
          <a:p>
            <a:r>
              <a:rPr lang="en-US" dirty="0" smtClean="0">
                <a:solidFill>
                  <a:srgbClr val="660066"/>
                </a:solidFill>
              </a:rPr>
              <a:t>Overview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69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524000"/>
            <a:ext cx="8534400" cy="46482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 smtClean="0"/>
              <a:t>Transforming the classroom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Concept tests/Peer instruction</a:t>
            </a:r>
            <a:endParaRPr lang="en-US" dirty="0"/>
          </a:p>
          <a:p>
            <a:pPr lvl="1">
              <a:lnSpc>
                <a:spcPct val="90000"/>
              </a:lnSpc>
            </a:pPr>
            <a:r>
              <a:rPr lang="en-US" dirty="0" smtClean="0"/>
              <a:t>In-class activities/tutorials</a:t>
            </a:r>
            <a:endParaRPr lang="en-US" dirty="0"/>
          </a:p>
          <a:p>
            <a:pPr>
              <a:lnSpc>
                <a:spcPct val="90000"/>
              </a:lnSpc>
              <a:spcBef>
                <a:spcPct val="70000"/>
              </a:spcBef>
            </a:pPr>
            <a:r>
              <a:rPr lang="en-US" dirty="0" smtClean="0"/>
              <a:t>Quantum Simulations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Lasers (!!)</a:t>
            </a:r>
            <a:endParaRPr lang="en-US" dirty="0"/>
          </a:p>
          <a:p>
            <a:pPr lvl="1">
              <a:lnSpc>
                <a:spcPct val="90000"/>
              </a:lnSpc>
            </a:pPr>
            <a:r>
              <a:rPr lang="en-US" dirty="0" smtClean="0"/>
              <a:t>Matter waves</a:t>
            </a:r>
            <a:endParaRPr lang="en-US" dirty="0"/>
          </a:p>
          <a:p>
            <a:pPr>
              <a:lnSpc>
                <a:spcPct val="90000"/>
              </a:lnSpc>
              <a:spcBef>
                <a:spcPct val="70000"/>
              </a:spcBef>
            </a:pPr>
            <a:r>
              <a:rPr lang="en-US" dirty="0"/>
              <a:t>Quantum </a:t>
            </a:r>
            <a:r>
              <a:rPr lang="en-US" dirty="0" smtClean="0"/>
              <a:t>Interpretations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8307528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2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2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3251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7586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34200" y="889000"/>
            <a:ext cx="2184400" cy="285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7587" name="Picture 5"/>
          <p:cNvPicPr>
            <a:picLocks noChangeAspect="1" noChangeArrowheads="1"/>
          </p:cNvPicPr>
          <p:nvPr/>
        </p:nvPicPr>
        <p:blipFill>
          <a:blip r:embed="rId4"/>
          <a:srcRect l="13440" r="13440" b="1920"/>
          <a:stretch>
            <a:fillRect/>
          </a:stretch>
        </p:blipFill>
        <p:spPr bwMode="auto">
          <a:xfrm>
            <a:off x="2946400" y="3182938"/>
            <a:ext cx="2613025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7588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67063" y="906463"/>
            <a:ext cx="2854325" cy="369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7589" name="Picture 8"/>
          <p:cNvPicPr>
            <a:picLocks noChangeAspect="1" noChangeArrowheads="1"/>
          </p:cNvPicPr>
          <p:nvPr/>
        </p:nvPicPr>
        <p:blipFill>
          <a:blip r:embed="rId6"/>
          <a:srcRect l="4266"/>
          <a:stretch>
            <a:fillRect/>
          </a:stretch>
        </p:blipFill>
        <p:spPr bwMode="auto">
          <a:xfrm>
            <a:off x="6323013" y="3200400"/>
            <a:ext cx="2820987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7590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52400" y="1066800"/>
            <a:ext cx="2519363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7591" name="Rectangle 4"/>
          <p:cNvSpPr txBox="1">
            <a:spLocks noChangeArrowheads="1"/>
          </p:cNvSpPr>
          <p:nvPr/>
        </p:nvSpPr>
        <p:spPr bwMode="auto">
          <a:xfrm>
            <a:off x="457200" y="2698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4000">
                <a:latin typeface="Arial" charset="0"/>
                <a:ea typeface="Osaka" charset="-128"/>
                <a:cs typeface="Osaka" charset="-128"/>
              </a:rPr>
              <a:t>Many PER curricular innovations</a:t>
            </a:r>
          </a:p>
        </p:txBody>
      </p:sp>
      <p:pic>
        <p:nvPicPr>
          <p:cNvPr id="707593" name="Picture 1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65188" y="4064000"/>
            <a:ext cx="1962150" cy="2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88339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3-02 at 3.02.5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71227"/>
            <a:ext cx="9144000" cy="6491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0118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9898" name="Object 26"/>
          <p:cNvGraphicFramePr>
            <a:graphicFrameLocks noChangeAspect="1"/>
          </p:cNvGraphicFramePr>
          <p:nvPr/>
        </p:nvGraphicFramePr>
        <p:xfrm>
          <a:off x="1784350" y="4813300"/>
          <a:ext cx="1052513" cy="812800"/>
        </p:xfrm>
        <a:graphic>
          <a:graphicData uri="http://schemas.openxmlformats.org/presentationml/2006/ole">
            <p:oleObj spid="_x0000_s86044" name="Worksheet" r:id="rId4" imgW="4381526" imgH="3381504" progId="Excel.Sheet.8">
              <p:embed/>
            </p:oleObj>
          </a:graphicData>
        </a:graphic>
      </p:graphicFrame>
      <p:pic>
        <p:nvPicPr>
          <p:cNvPr id="79891" name="Picture 19" descr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2138" y="1647825"/>
            <a:ext cx="2116137" cy="1631950"/>
          </a:xfrm>
          <a:prstGeom prst="rect">
            <a:avLst/>
          </a:prstGeom>
          <a:noFill/>
        </p:spPr>
      </p:pic>
      <p:pic>
        <p:nvPicPr>
          <p:cNvPr id="79892" name="Picture 20" descr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27350" y="1658938"/>
            <a:ext cx="5791200" cy="3019425"/>
          </a:xfrm>
          <a:prstGeom prst="rect">
            <a:avLst/>
          </a:prstGeom>
          <a:noFill/>
        </p:spPr>
      </p:pic>
      <p:pic>
        <p:nvPicPr>
          <p:cNvPr id="79895" name="Picture 2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005638" y="4407346"/>
            <a:ext cx="1452562" cy="219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0" y="11532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660066"/>
                </a:solidFill>
              </a:rPr>
              <a:t>Concept Tests</a:t>
            </a:r>
            <a:endParaRPr lang="en-US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51179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7989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 bwMode="auto">
          <a:xfrm>
            <a:off x="381000" y="1295400"/>
            <a:ext cx="7772400" cy="4792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800" kern="0" dirty="0" smtClean="0">
                <a:latin typeface="Helvetica" charset="0"/>
                <a:ea typeface="ＭＳ Ｐゴシック" charset="0"/>
                <a:cs typeface="ＭＳ Ｐゴシック" charset="0"/>
              </a:rPr>
              <a:t>Eat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ＭＳ Ｐゴシック" charset="0"/>
              </a:rPr>
              <a:t>s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ＭＳ Ｐゴシック" charset="0"/>
              </a:rPr>
              <a:t> up time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charset="0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ＭＳ Ｐゴシック" charset="0"/>
              </a:rPr>
              <a:t>   </a:t>
            </a:r>
            <a:r>
              <a:rPr kumimoji="0" lang="en-US" sz="2800" b="0" i="1" u="none" strike="noStrike" kern="0" cap="none" spc="0" normalizeH="0" baseline="0" noProof="0" dirty="0" smtClean="0">
                <a:ln>
                  <a:noFill/>
                </a:ln>
                <a:solidFill>
                  <a:srgbClr val="B50E3E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ＭＳ Ｐゴシック" charset="0"/>
              </a:rPr>
              <a:t>Important ideas can</a:t>
            </a:r>
            <a:r>
              <a:rPr kumimoji="0" lang="en-US" sz="2800" b="0" i="1" u="none" strike="noStrike" kern="0" cap="none" spc="0" normalizeH="0" noProof="0" dirty="0" smtClean="0">
                <a:ln>
                  <a:noFill/>
                </a:ln>
                <a:solidFill>
                  <a:srgbClr val="B50E3E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ＭＳ Ｐゴシック" charset="0"/>
              </a:rPr>
              <a:t> be</a:t>
            </a:r>
            <a:r>
              <a:rPr kumimoji="0" lang="en-US" sz="2800" b="0" i="1" u="none" strike="noStrike" kern="0" cap="none" spc="0" normalizeH="0" baseline="0" noProof="0" dirty="0" smtClean="0">
                <a:ln>
                  <a:noFill/>
                </a:ln>
                <a:solidFill>
                  <a:srgbClr val="B50E3E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ＭＳ Ｐゴシック" charset="0"/>
              </a:rPr>
              <a:t> complex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charset="0"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 charset="0"/>
              <a:ea typeface="ＭＳ Ｐゴシック" charset="0"/>
              <a:cs typeface="ＭＳ Ｐゴシック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ＭＳ Ｐゴシック" charset="0"/>
              </a:rPr>
              <a:t>Discussion easy in small classes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0" cap="none" spc="0" normalizeH="0" baseline="0" noProof="0" dirty="0" smtClean="0">
                <a:ln>
                  <a:noFill/>
                </a:ln>
                <a:solidFill>
                  <a:srgbClr val="B50E3E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ＭＳ Ｐゴシック" charset="0"/>
              </a:rPr>
              <a:t>   </a:t>
            </a:r>
            <a:r>
              <a:rPr lang="en-US" sz="2800" i="1" kern="0" dirty="0" smtClean="0">
                <a:solidFill>
                  <a:srgbClr val="B50E3E"/>
                </a:solidFill>
                <a:latin typeface="Helvetica" charset="0"/>
                <a:ea typeface="ＭＳ Ｐゴシック" charset="0"/>
                <a:cs typeface="ＭＳ Ｐゴシック" charset="0"/>
              </a:rPr>
              <a:t>We/they</a:t>
            </a:r>
            <a:r>
              <a:rPr kumimoji="0" lang="en-US" sz="2800" b="0" i="1" u="none" strike="noStrike" kern="0" cap="none" spc="0" normalizeH="0" baseline="0" noProof="0" dirty="0" smtClean="0">
                <a:ln>
                  <a:noFill/>
                </a:ln>
                <a:solidFill>
                  <a:srgbClr val="B50E3E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ＭＳ Ｐゴシック" charset="0"/>
              </a:rPr>
              <a:t> don’t always know they need to ask questions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 charset="0"/>
              <a:ea typeface="ＭＳ Ｐゴシック" charset="0"/>
              <a:cs typeface="ＭＳ Ｐゴシック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ＭＳ Ｐゴシック" charset="0"/>
              </a:rPr>
              <a:t>Students may resist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ＭＳ Ｐゴシック" charset="0"/>
              </a:rPr>
              <a:t>    </a:t>
            </a:r>
            <a:r>
              <a:rPr kumimoji="0" lang="en-US" sz="2800" b="0" i="1" u="none" strike="noStrike" kern="0" cap="none" spc="0" normalizeH="0" baseline="0" noProof="0" dirty="0" smtClean="0">
                <a:ln>
                  <a:noFill/>
                </a:ln>
                <a:solidFill>
                  <a:srgbClr val="B50E3E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ＭＳ Ｐゴシック" charset="0"/>
              </a:rPr>
              <a:t>But perhaps only initially…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 charset="0"/>
              <a:ea typeface="ＭＳ Ｐゴシック" charset="0"/>
              <a:cs typeface="ＭＳ Ｐゴシック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ＭＳ Ｐゴシック" charset="0"/>
              </a:rPr>
              <a:t>Extra effort for teachers  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0" cap="none" spc="0" normalizeH="0" baseline="0" noProof="0" dirty="0" smtClean="0">
                <a:ln>
                  <a:noFill/>
                </a:ln>
                <a:solidFill>
                  <a:srgbClr val="B50E3E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ＭＳ Ｐゴシック" charset="0"/>
              </a:rPr>
              <a:t>   Question banks available if you want to try!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69092"/>
            <a:ext cx="9144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dirty="0" smtClean="0"/>
              <a:t>Arguments </a:t>
            </a:r>
            <a:r>
              <a:rPr lang="en-US" sz="4200" i="1" dirty="0" smtClean="0"/>
              <a:t>against</a:t>
            </a:r>
            <a:r>
              <a:rPr lang="en-US" sz="4200" dirty="0" smtClean="0"/>
              <a:t> using concept tests</a:t>
            </a:r>
            <a:endParaRPr lang="en-US" sz="4200" dirty="0"/>
          </a:p>
        </p:txBody>
      </p:sp>
    </p:spTree>
    <p:extLst>
      <p:ext uri="{BB962C8B-B14F-4D97-AF65-F5344CB8AC3E}">
        <p14:creationId xmlns:p14="http://schemas.microsoft.com/office/powerpoint/2010/main" xmlns="" val="1553153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62" name="Picture 2" descr="perc-logo"/>
          <p:cNvPicPr>
            <a:picLocks noChangeAspect="1" noChangeArrowheads="1"/>
          </p:cNvPicPr>
          <p:nvPr/>
        </p:nvPicPr>
        <p:blipFill>
          <a:blip r:embed="rId3">
            <a:lum bright="34000" contrast="-60000"/>
            <a:alphaModFix amt="58000"/>
          </a:blip>
          <a:srcRect/>
          <a:stretch>
            <a:fillRect/>
          </a:stretch>
        </p:blipFill>
        <p:spPr bwMode="auto">
          <a:xfrm>
            <a:off x="1001713" y="1185863"/>
            <a:ext cx="7116762" cy="487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32332D">
                <a:alpha val="74997"/>
              </a:srgbClr>
            </a:outerShdw>
          </a:effectLst>
        </p:spPr>
      </p:pic>
      <p:sp>
        <p:nvSpPr>
          <p:cNvPr id="101376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82613"/>
          </a:xfrm>
          <a:solidFill>
            <a:schemeClr val="bg1">
              <a:lumMod val="50000"/>
            </a:schemeClr>
          </a:solidFill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 err="1" smtClean="0">
                <a:solidFill>
                  <a:srgbClr val="DFC585"/>
                </a:solidFill>
                <a:latin typeface="Capitals" charset="0"/>
              </a:rPr>
              <a:t>PER.Colorado.EDU</a:t>
            </a:r>
            <a:endParaRPr lang="en-US" dirty="0" smtClean="0">
              <a:solidFill>
                <a:srgbClr val="DFC585"/>
              </a:solidFill>
              <a:latin typeface="Capitals" charset="0"/>
            </a:endParaRPr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50813" y="676275"/>
            <a:ext cx="4387850" cy="4546600"/>
          </a:xfrm>
          <a:effectLst>
            <a:outerShdw blurRad="63500" kx="2700000" rotWithShape="0">
              <a:srgbClr val="000000">
                <a:alpha val="14998"/>
              </a:srgbClr>
            </a:outerShdw>
          </a:effectLst>
        </p:spPr>
        <p:txBody>
          <a:bodyPr>
            <a:noAutofit/>
          </a:bodyPr>
          <a:lstStyle/>
          <a:p>
            <a:pPr marL="173038" indent="-173038" eaLnBrk="1" hangingPunct="1">
              <a:lnSpc>
                <a:spcPct val="70000"/>
              </a:lnSpc>
              <a:spcBef>
                <a:spcPct val="0"/>
              </a:spcBef>
              <a:spcAft>
                <a:spcPts val="600"/>
              </a:spcAft>
              <a:buClr>
                <a:schemeClr val="hlink"/>
              </a:buClr>
              <a:buSzPct val="80000"/>
              <a:buFont typeface="Wingdings 3" charset="2"/>
              <a:buNone/>
              <a:defRPr/>
            </a:pPr>
            <a:r>
              <a:rPr kumimoji="1" lang="en-US" sz="2300" b="1" u="sng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Faculty: </a:t>
            </a:r>
          </a:p>
          <a:p>
            <a:pPr marL="287338" lvl="1" indent="0" eaLnBrk="1" hangingPunct="1">
              <a:lnSpc>
                <a:spcPct val="70000"/>
              </a:lnSpc>
              <a:spcBef>
                <a:spcPct val="0"/>
              </a:spcBef>
              <a:spcAft>
                <a:spcPts val="300"/>
              </a:spcAft>
              <a:buClr>
                <a:schemeClr val="hlink"/>
              </a:buClr>
              <a:buSzPct val="80000"/>
              <a:buFont typeface="Wingdings 3" charset="2"/>
              <a:buNone/>
              <a:defRPr/>
            </a:pPr>
            <a:r>
              <a:rPr kumimoji="1" lang="en-US" sz="2300" b="1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Melissa </a:t>
            </a:r>
            <a:r>
              <a:rPr kumimoji="1" lang="en-US" sz="2300" b="1" dirty="0" err="1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Dancy</a:t>
            </a:r>
            <a:endParaRPr kumimoji="1" lang="en-US" sz="2300" b="1" dirty="0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287338" lvl="1" indent="0" eaLnBrk="1" hangingPunct="1">
              <a:lnSpc>
                <a:spcPct val="70000"/>
              </a:lnSpc>
              <a:spcBef>
                <a:spcPct val="0"/>
              </a:spcBef>
              <a:spcAft>
                <a:spcPts val="300"/>
              </a:spcAft>
              <a:buClr>
                <a:schemeClr val="hlink"/>
              </a:buClr>
              <a:buSzPct val="80000"/>
              <a:buFont typeface="Wingdings 3" charset="2"/>
              <a:buNone/>
              <a:defRPr/>
            </a:pPr>
            <a:r>
              <a:rPr kumimoji="1" lang="en-US" sz="2300" b="1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Michael </a:t>
            </a:r>
            <a:r>
              <a:rPr kumimoji="1" lang="en-US" sz="2300" b="1" dirty="0" err="1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Dubson</a:t>
            </a:r>
            <a:endParaRPr kumimoji="1" lang="en-US" sz="2300" b="1" dirty="0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287338" lvl="1" indent="0" eaLnBrk="1" hangingPunct="1">
              <a:lnSpc>
                <a:spcPct val="70000"/>
              </a:lnSpc>
              <a:spcBef>
                <a:spcPct val="0"/>
              </a:spcBef>
              <a:spcAft>
                <a:spcPts val="300"/>
              </a:spcAft>
              <a:buClr>
                <a:schemeClr val="hlink"/>
              </a:buClr>
              <a:buSzPct val="80000"/>
              <a:buFont typeface="Wingdings 3" charset="2"/>
              <a:buNone/>
              <a:defRPr/>
            </a:pPr>
            <a:r>
              <a:rPr kumimoji="1" lang="en-US" sz="2300" b="1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Noah Finkelstein</a:t>
            </a:r>
          </a:p>
          <a:p>
            <a:pPr marL="287338" lvl="1" indent="0" eaLnBrk="1" hangingPunct="1">
              <a:lnSpc>
                <a:spcPct val="70000"/>
              </a:lnSpc>
              <a:spcBef>
                <a:spcPct val="0"/>
              </a:spcBef>
              <a:spcAft>
                <a:spcPts val="300"/>
              </a:spcAft>
              <a:buClr>
                <a:schemeClr val="hlink"/>
              </a:buClr>
              <a:buSzPct val="80000"/>
              <a:buFont typeface="Wingdings 3" charset="2"/>
              <a:buNone/>
              <a:defRPr/>
            </a:pPr>
            <a:r>
              <a:rPr kumimoji="1" lang="en-US" sz="2300" b="1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Valerie Otero</a:t>
            </a:r>
          </a:p>
          <a:p>
            <a:pPr marL="287338" lvl="1" indent="0" eaLnBrk="1" hangingPunct="1">
              <a:lnSpc>
                <a:spcPct val="70000"/>
              </a:lnSpc>
              <a:spcBef>
                <a:spcPct val="0"/>
              </a:spcBef>
              <a:spcAft>
                <a:spcPts val="300"/>
              </a:spcAft>
              <a:buClr>
                <a:schemeClr val="hlink"/>
              </a:buClr>
              <a:buSzPct val="80000"/>
              <a:buFont typeface="Wingdings 3" charset="2"/>
              <a:buNone/>
              <a:defRPr/>
            </a:pPr>
            <a:r>
              <a:rPr kumimoji="1" lang="en-US" sz="2300" b="1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Kathy Perkins</a:t>
            </a:r>
          </a:p>
          <a:p>
            <a:pPr marL="287338" lvl="1" indent="0" eaLnBrk="1" hangingPunct="1">
              <a:lnSpc>
                <a:spcPct val="70000"/>
              </a:lnSpc>
              <a:spcBef>
                <a:spcPct val="0"/>
              </a:spcBef>
              <a:spcAft>
                <a:spcPts val="300"/>
              </a:spcAft>
              <a:buClr>
                <a:schemeClr val="hlink"/>
              </a:buClr>
              <a:buSzPct val="80000"/>
              <a:buFont typeface="Wingdings 3" charset="2"/>
              <a:buNone/>
              <a:defRPr/>
            </a:pPr>
            <a:r>
              <a:rPr kumimoji="1" lang="en-US" sz="2300" b="1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Steven Pollock</a:t>
            </a:r>
          </a:p>
          <a:p>
            <a:pPr marL="287338" lvl="1" indent="0" eaLnBrk="1" hangingPunct="1">
              <a:lnSpc>
                <a:spcPct val="70000"/>
              </a:lnSpc>
              <a:spcBef>
                <a:spcPct val="0"/>
              </a:spcBef>
              <a:spcAft>
                <a:spcPts val="300"/>
              </a:spcAft>
              <a:buClr>
                <a:schemeClr val="hlink"/>
              </a:buClr>
              <a:buSzPct val="80000"/>
              <a:buFont typeface="Wingdings 3" charset="2"/>
              <a:buNone/>
              <a:defRPr/>
            </a:pPr>
            <a:r>
              <a:rPr kumimoji="1" lang="en-US" sz="2300" b="1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Carl </a:t>
            </a:r>
            <a:r>
              <a:rPr kumimoji="1" lang="en-US" sz="2300" b="1" dirty="0" err="1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Wieman</a:t>
            </a:r>
            <a:r>
              <a:rPr kumimoji="1" lang="en-US" sz="2300" b="1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  (on leave)</a:t>
            </a:r>
          </a:p>
          <a:p>
            <a:pPr marL="173038" indent="-173038" eaLnBrk="1" hangingPunct="1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  <a:buClr>
                <a:schemeClr val="hlink"/>
              </a:buClr>
              <a:buSzPct val="80000"/>
              <a:buFont typeface="Wingdings 3" charset="2"/>
              <a:buNone/>
              <a:defRPr/>
            </a:pPr>
            <a:r>
              <a:rPr kumimoji="1" lang="en-US" sz="2300" b="1" u="sng" dirty="0" err="1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Postdocs</a:t>
            </a:r>
            <a:r>
              <a:rPr kumimoji="1" lang="en-US" sz="2300" b="1" u="sng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/ Scientists: </a:t>
            </a:r>
          </a:p>
          <a:p>
            <a:pPr marL="287338" lvl="1" indent="0" eaLnBrk="1" hangingPunct="1">
              <a:lnSpc>
                <a:spcPct val="60000"/>
              </a:lnSpc>
              <a:spcBef>
                <a:spcPct val="0"/>
              </a:spcBef>
              <a:spcAft>
                <a:spcPts val="300"/>
              </a:spcAft>
              <a:buClr>
                <a:schemeClr val="hlink"/>
              </a:buClr>
              <a:buSzPct val="80000"/>
              <a:buFont typeface="Wingdings 3" charset="2"/>
              <a:buNone/>
              <a:defRPr/>
            </a:pPr>
            <a:r>
              <a:rPr kumimoji="1" lang="en-US" sz="2300" b="1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Charles </a:t>
            </a:r>
            <a:r>
              <a:rPr kumimoji="1" lang="en-US" sz="2300" b="1" dirty="0" err="1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Baily</a:t>
            </a:r>
            <a:endParaRPr kumimoji="1" lang="en-US" sz="2300" b="1" dirty="0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287338" lvl="1" indent="0" eaLnBrk="1" hangingPunct="1">
              <a:lnSpc>
                <a:spcPct val="60000"/>
              </a:lnSpc>
              <a:spcBef>
                <a:spcPct val="0"/>
              </a:spcBef>
              <a:spcAft>
                <a:spcPts val="300"/>
              </a:spcAft>
              <a:buClr>
                <a:schemeClr val="hlink"/>
              </a:buClr>
              <a:buSzPct val="80000"/>
              <a:buFont typeface="Wingdings 3" charset="2"/>
              <a:buNone/>
              <a:defRPr/>
            </a:pPr>
            <a:r>
              <a:rPr kumimoji="1" lang="en-US" sz="2300" b="1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Danny Caballero</a:t>
            </a:r>
          </a:p>
          <a:p>
            <a:pPr marL="287338" lvl="1" indent="0" eaLnBrk="1" hangingPunct="1">
              <a:lnSpc>
                <a:spcPct val="60000"/>
              </a:lnSpc>
              <a:spcBef>
                <a:spcPct val="0"/>
              </a:spcBef>
              <a:spcAft>
                <a:spcPts val="300"/>
              </a:spcAft>
              <a:buClr>
                <a:schemeClr val="hlink"/>
              </a:buClr>
              <a:buSzPct val="80000"/>
              <a:buFont typeface="Wingdings 3" charset="2"/>
              <a:buNone/>
              <a:defRPr/>
            </a:pPr>
            <a:r>
              <a:rPr kumimoji="1" lang="en-US" sz="2300" b="1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Stephanie </a:t>
            </a:r>
            <a:r>
              <a:rPr kumimoji="1" lang="en-US" sz="2300" b="1" dirty="0" err="1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Chasteen</a:t>
            </a:r>
            <a:endParaRPr kumimoji="1" lang="en-US" sz="2300" b="1" dirty="0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287338" lvl="1" indent="0" eaLnBrk="1" hangingPunct="1">
              <a:lnSpc>
                <a:spcPct val="60000"/>
              </a:lnSpc>
              <a:spcBef>
                <a:spcPct val="0"/>
              </a:spcBef>
              <a:spcAft>
                <a:spcPts val="300"/>
              </a:spcAft>
              <a:buClr>
                <a:schemeClr val="hlink"/>
              </a:buClr>
              <a:buSzPct val="80000"/>
              <a:buFont typeface="Wingdings 3" charset="2"/>
              <a:buNone/>
              <a:defRPr/>
            </a:pPr>
            <a:r>
              <a:rPr kumimoji="1" lang="en-US" sz="2300" b="1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Julia Chamberlain</a:t>
            </a:r>
            <a:endParaRPr kumimoji="1" lang="en-US" sz="2300" b="1" dirty="0" smtClean="0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287338" lvl="1" indent="0" eaLnBrk="1" hangingPunct="1">
              <a:lnSpc>
                <a:spcPct val="60000"/>
              </a:lnSpc>
              <a:spcBef>
                <a:spcPct val="0"/>
              </a:spcBef>
              <a:spcAft>
                <a:spcPts val="300"/>
              </a:spcAft>
              <a:buClr>
                <a:schemeClr val="hlink"/>
              </a:buClr>
              <a:buSzPct val="80000"/>
              <a:buFont typeface="Wingdings 3" charset="2"/>
              <a:buNone/>
              <a:defRPr/>
            </a:pPr>
            <a:r>
              <a:rPr kumimoji="1" lang="en-US" sz="2300" b="1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Katie </a:t>
            </a:r>
            <a:r>
              <a:rPr kumimoji="1" lang="en-US" sz="2300" b="1" dirty="0" err="1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Hinko</a:t>
            </a:r>
            <a:endParaRPr kumimoji="1" lang="en-US" sz="2300" b="1" dirty="0" smtClean="0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287338" lvl="1" indent="0" eaLnBrk="1" hangingPunct="1">
              <a:lnSpc>
                <a:spcPct val="60000"/>
              </a:lnSpc>
              <a:spcBef>
                <a:spcPct val="0"/>
              </a:spcBef>
              <a:spcAft>
                <a:spcPts val="300"/>
              </a:spcAft>
              <a:buClr>
                <a:schemeClr val="hlink"/>
              </a:buClr>
              <a:buSzPct val="80000"/>
              <a:buFont typeface="Wingdings 3" charset="2"/>
              <a:buNone/>
              <a:defRPr/>
            </a:pPr>
            <a:r>
              <a:rPr kumimoji="1" lang="en-US" sz="2300" b="1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Kelly </a:t>
            </a:r>
            <a:r>
              <a:rPr kumimoji="1" lang="en-US" sz="2300" b="1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Lancaster</a:t>
            </a:r>
            <a:endParaRPr kumimoji="1" lang="en-US" sz="2300" b="1" dirty="0" smtClean="0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287338" lvl="1" indent="0" eaLnBrk="1" hangingPunct="1">
              <a:lnSpc>
                <a:spcPct val="60000"/>
              </a:lnSpc>
              <a:spcBef>
                <a:spcPct val="0"/>
              </a:spcBef>
              <a:spcAft>
                <a:spcPts val="300"/>
              </a:spcAft>
              <a:buClr>
                <a:schemeClr val="hlink"/>
              </a:buClr>
              <a:buSzPct val="80000"/>
              <a:buFont typeface="Wingdings 3" charset="2"/>
              <a:buNone/>
              <a:defRPr/>
            </a:pPr>
            <a:r>
              <a:rPr kumimoji="1" lang="en-US" sz="2300" b="1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Emily </a:t>
            </a:r>
            <a:r>
              <a:rPr kumimoji="1" lang="en-US" sz="2300" b="1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Moore</a:t>
            </a:r>
          </a:p>
          <a:p>
            <a:pPr marL="287338" lvl="1" indent="0" eaLnBrk="1" hangingPunct="1">
              <a:lnSpc>
                <a:spcPct val="60000"/>
              </a:lnSpc>
              <a:spcBef>
                <a:spcPct val="0"/>
              </a:spcBef>
              <a:spcAft>
                <a:spcPts val="300"/>
              </a:spcAft>
              <a:buClr>
                <a:schemeClr val="hlink"/>
              </a:buClr>
              <a:buSzPct val="80000"/>
              <a:buFont typeface="Wingdings 3" charset="2"/>
              <a:buNone/>
              <a:defRPr/>
            </a:pPr>
            <a:r>
              <a:rPr kumimoji="1" lang="en-US" sz="2300" b="1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Ariel Paul</a:t>
            </a:r>
          </a:p>
          <a:p>
            <a:pPr marL="287338" lvl="1" indent="0" eaLnBrk="1" hangingPunct="1">
              <a:lnSpc>
                <a:spcPct val="60000"/>
              </a:lnSpc>
              <a:spcBef>
                <a:spcPct val="0"/>
              </a:spcBef>
              <a:spcAft>
                <a:spcPts val="300"/>
              </a:spcAft>
              <a:buClr>
                <a:schemeClr val="hlink"/>
              </a:buClr>
              <a:buSzPct val="80000"/>
              <a:buFont typeface="Wingdings 3" charset="2"/>
              <a:buNone/>
              <a:defRPr/>
            </a:pPr>
            <a:r>
              <a:rPr kumimoji="1" lang="en-US" sz="2300" b="1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Rachel Pepper</a:t>
            </a:r>
          </a:p>
          <a:p>
            <a:pPr marL="287338" lvl="1" indent="0" eaLnBrk="1" hangingPunct="1">
              <a:lnSpc>
                <a:spcPct val="60000"/>
              </a:lnSpc>
              <a:spcBef>
                <a:spcPct val="0"/>
              </a:spcBef>
              <a:spcAft>
                <a:spcPts val="300"/>
              </a:spcAft>
              <a:buClr>
                <a:schemeClr val="hlink"/>
              </a:buClr>
              <a:buSzPct val="80000"/>
              <a:buFont typeface="Wingdings 3" charset="2"/>
              <a:buNone/>
              <a:defRPr/>
            </a:pPr>
            <a:r>
              <a:rPr kumimoji="1" lang="en-US" sz="2300" b="1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Noah </a:t>
            </a:r>
            <a:r>
              <a:rPr kumimoji="1" lang="en-US" sz="2300" b="1" dirty="0" err="1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Podolefsky</a:t>
            </a:r>
            <a:endParaRPr kumimoji="1" lang="en-US" sz="2300" b="1" dirty="0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287338" lvl="1" indent="0" eaLnBrk="1" hangingPunct="1">
              <a:lnSpc>
                <a:spcPct val="60000"/>
              </a:lnSpc>
              <a:spcBef>
                <a:spcPct val="0"/>
              </a:spcBef>
              <a:spcAft>
                <a:spcPts val="300"/>
              </a:spcAft>
              <a:buClr>
                <a:schemeClr val="hlink"/>
              </a:buClr>
              <a:buSzPct val="80000"/>
              <a:buFont typeface="Wingdings 3" charset="2"/>
              <a:buNone/>
              <a:defRPr/>
            </a:pPr>
            <a:r>
              <a:rPr kumimoji="1" lang="en-US" sz="2300" b="1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Benjamin </a:t>
            </a:r>
            <a:r>
              <a:rPr kumimoji="1" lang="en-US" sz="2300" b="1" dirty="0" err="1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Zwickl</a:t>
            </a:r>
            <a:endParaRPr kumimoji="1" lang="en-US" sz="2300" b="1" dirty="0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4538663" y="660400"/>
            <a:ext cx="4722812" cy="580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28600" indent="-228600">
              <a:lnSpc>
                <a:spcPct val="80000"/>
              </a:lnSpc>
              <a:buClr>
                <a:schemeClr val="hlink"/>
              </a:buClr>
              <a:buSzPct val="80000"/>
              <a:buFont typeface="Wingdings 3" pitchFamily="1" charset="2"/>
              <a:buNone/>
            </a:pPr>
            <a:r>
              <a:rPr kumimoji="1" lang="en-US" sz="2300" b="1" u="sng" dirty="0">
                <a:solidFill>
                  <a:srgbClr val="000000"/>
                </a:solidFill>
                <a:latin typeface="Times New Roman" pitchFamily="1" charset="0"/>
                <a:ea typeface="Times New Roman" pitchFamily="1" charset="0"/>
                <a:cs typeface="Times New Roman" pitchFamily="1" charset="0"/>
              </a:rPr>
              <a:t>Grad Students:</a:t>
            </a:r>
            <a:endParaRPr kumimoji="1" lang="en-US" sz="2300" b="1" dirty="0">
              <a:solidFill>
                <a:srgbClr val="000000"/>
              </a:solidFill>
              <a:latin typeface="Times New Roman" pitchFamily="1" charset="0"/>
              <a:ea typeface="Times New Roman" pitchFamily="1" charset="0"/>
              <a:cs typeface="Times New Roman" pitchFamily="1" charset="0"/>
            </a:endParaRPr>
          </a:p>
          <a:p>
            <a:pPr marL="571500" lvl="1" indent="-114300">
              <a:lnSpc>
                <a:spcPct val="80000"/>
              </a:lnSpc>
              <a:buClr>
                <a:schemeClr val="hlink"/>
              </a:buClr>
              <a:buSzPct val="80000"/>
              <a:buFont typeface="Wingdings 3" pitchFamily="1" charset="2"/>
              <a:buNone/>
            </a:pPr>
            <a:r>
              <a:rPr kumimoji="1" lang="en-US" sz="2300" b="1" dirty="0">
                <a:solidFill>
                  <a:srgbClr val="000000"/>
                </a:solidFill>
                <a:latin typeface="Times New Roman" pitchFamily="1" charset="0"/>
                <a:ea typeface="Times New Roman" pitchFamily="1" charset="0"/>
                <a:cs typeface="Times New Roman" pitchFamily="1" charset="0"/>
              </a:rPr>
              <a:t>Stephanie Barr </a:t>
            </a:r>
          </a:p>
          <a:p>
            <a:pPr marL="571500" lvl="1" indent="-114300">
              <a:lnSpc>
                <a:spcPct val="80000"/>
              </a:lnSpc>
              <a:buClr>
                <a:schemeClr val="hlink"/>
              </a:buClr>
              <a:buSzPct val="80000"/>
              <a:buFont typeface="Wingdings 3" pitchFamily="1" charset="2"/>
              <a:buNone/>
            </a:pPr>
            <a:r>
              <a:rPr kumimoji="1" lang="en-US" sz="2300" b="1" dirty="0">
                <a:solidFill>
                  <a:srgbClr val="000000"/>
                </a:solidFill>
                <a:latin typeface="Times New Roman" pitchFamily="1" charset="0"/>
                <a:ea typeface="Times New Roman" pitchFamily="1" charset="0"/>
                <a:cs typeface="Times New Roman" pitchFamily="1" charset="0"/>
              </a:rPr>
              <a:t>Kara </a:t>
            </a:r>
            <a:r>
              <a:rPr kumimoji="1" lang="en-US" sz="2300" b="1" dirty="0" smtClean="0">
                <a:solidFill>
                  <a:srgbClr val="000000"/>
                </a:solidFill>
                <a:latin typeface="Times New Roman" pitchFamily="1" charset="0"/>
                <a:ea typeface="Times New Roman" pitchFamily="1" charset="0"/>
                <a:cs typeface="Times New Roman" pitchFamily="1" charset="0"/>
              </a:rPr>
              <a:t>Gray</a:t>
            </a:r>
          </a:p>
          <a:p>
            <a:pPr marL="571500" lvl="1" indent="-114300">
              <a:lnSpc>
                <a:spcPct val="80000"/>
              </a:lnSpc>
              <a:buClr>
                <a:schemeClr val="hlink"/>
              </a:buClr>
              <a:buSzPct val="80000"/>
              <a:buFont typeface="Wingdings 3" pitchFamily="1" charset="2"/>
              <a:buNone/>
            </a:pPr>
            <a:r>
              <a:rPr kumimoji="1" lang="en-US" sz="2300" b="1" dirty="0">
                <a:solidFill>
                  <a:srgbClr val="000000"/>
                </a:solidFill>
                <a:latin typeface="Times New Roman" pitchFamily="1" charset="0"/>
                <a:ea typeface="Times New Roman" pitchFamily="1" charset="0"/>
                <a:cs typeface="Times New Roman" pitchFamily="1" charset="0"/>
              </a:rPr>
              <a:t>May Lee</a:t>
            </a:r>
          </a:p>
          <a:p>
            <a:pPr marL="571500" lvl="1" indent="-114300">
              <a:lnSpc>
                <a:spcPct val="80000"/>
              </a:lnSpc>
              <a:buClr>
                <a:schemeClr val="hlink"/>
              </a:buClr>
              <a:buSzPct val="80000"/>
              <a:buFont typeface="Wingdings 3" pitchFamily="1" charset="2"/>
              <a:buNone/>
            </a:pPr>
            <a:r>
              <a:rPr kumimoji="1" lang="en-US" sz="2300" b="1" dirty="0">
                <a:solidFill>
                  <a:srgbClr val="000000"/>
                </a:solidFill>
                <a:latin typeface="Times New Roman" pitchFamily="1" charset="0"/>
                <a:ea typeface="Times New Roman" pitchFamily="1" charset="0"/>
                <a:cs typeface="Times New Roman" pitchFamily="1" charset="0"/>
              </a:rPr>
              <a:t>Mike Ross</a:t>
            </a:r>
          </a:p>
          <a:p>
            <a:pPr marL="571500" lvl="1" indent="-114300">
              <a:lnSpc>
                <a:spcPct val="80000"/>
              </a:lnSpc>
              <a:buClr>
                <a:schemeClr val="hlink"/>
              </a:buClr>
              <a:buSzPct val="80000"/>
              <a:buFont typeface="Wingdings 3" pitchFamily="1" charset="2"/>
              <a:buNone/>
            </a:pPr>
            <a:r>
              <a:rPr kumimoji="1" lang="en-US" sz="2300" b="1" dirty="0">
                <a:solidFill>
                  <a:srgbClr val="000000"/>
                </a:solidFill>
                <a:latin typeface="Times New Roman" pitchFamily="1" charset="0"/>
                <a:ea typeface="Times New Roman" pitchFamily="1" charset="0"/>
                <a:cs typeface="Times New Roman" pitchFamily="1" charset="0"/>
              </a:rPr>
              <a:t>Ben Spike</a:t>
            </a:r>
          </a:p>
          <a:p>
            <a:pPr marL="571500" lvl="1" indent="-114300">
              <a:lnSpc>
                <a:spcPct val="80000"/>
              </a:lnSpc>
              <a:buClr>
                <a:schemeClr val="hlink"/>
              </a:buClr>
              <a:buSzPct val="80000"/>
            </a:pPr>
            <a:r>
              <a:rPr kumimoji="1" lang="en-US" sz="2300" b="1" dirty="0">
                <a:solidFill>
                  <a:srgbClr val="000000"/>
                </a:solidFill>
                <a:latin typeface="Times New Roman" pitchFamily="1" charset="0"/>
                <a:ea typeface="Times New Roman" pitchFamily="1" charset="0"/>
                <a:cs typeface="Times New Roman" pitchFamily="1" charset="0"/>
              </a:rPr>
              <a:t>Ben Van </a:t>
            </a:r>
            <a:r>
              <a:rPr kumimoji="1" lang="en-US" sz="2300" b="1" dirty="0" err="1">
                <a:solidFill>
                  <a:srgbClr val="000000"/>
                </a:solidFill>
                <a:latin typeface="Times New Roman" pitchFamily="1" charset="0"/>
                <a:ea typeface="Times New Roman" pitchFamily="1" charset="0"/>
                <a:cs typeface="Times New Roman" pitchFamily="1" charset="0"/>
              </a:rPr>
              <a:t>Dusen</a:t>
            </a:r>
            <a:endParaRPr kumimoji="1" lang="en-US" sz="2300" b="1" dirty="0">
              <a:solidFill>
                <a:srgbClr val="000000"/>
              </a:solidFill>
              <a:latin typeface="Times New Roman" pitchFamily="1" charset="0"/>
              <a:ea typeface="Times New Roman" pitchFamily="1" charset="0"/>
              <a:cs typeface="Times New Roman" pitchFamily="1" charset="0"/>
            </a:endParaRPr>
          </a:p>
          <a:p>
            <a:pPr marL="571500" lvl="1" indent="-114300">
              <a:lnSpc>
                <a:spcPct val="80000"/>
              </a:lnSpc>
              <a:buClr>
                <a:schemeClr val="hlink"/>
              </a:buClr>
              <a:buSzPct val="80000"/>
            </a:pPr>
            <a:r>
              <a:rPr kumimoji="1" lang="en-US" sz="2300" b="1" dirty="0">
                <a:solidFill>
                  <a:srgbClr val="000000"/>
                </a:solidFill>
                <a:latin typeface="Times New Roman" pitchFamily="1" charset="0"/>
                <a:ea typeface="Times New Roman" pitchFamily="1" charset="0"/>
                <a:cs typeface="Times New Roman" pitchFamily="1" charset="0"/>
              </a:rPr>
              <a:t>Bethany Wilcox</a:t>
            </a:r>
          </a:p>
          <a:p>
            <a:pPr marL="228600" indent="-228600">
              <a:buClr>
                <a:schemeClr val="hlink"/>
              </a:buClr>
              <a:buSzPct val="80000"/>
              <a:buFont typeface="Wingdings 3" pitchFamily="1" charset="2"/>
              <a:buNone/>
            </a:pPr>
            <a:r>
              <a:rPr kumimoji="1" lang="en-US" sz="2300" b="1" u="sng" dirty="0">
                <a:solidFill>
                  <a:srgbClr val="000000"/>
                </a:solidFill>
                <a:latin typeface="Times New Roman" pitchFamily="1" charset="0"/>
                <a:ea typeface="Times New Roman" pitchFamily="1" charset="0"/>
                <a:cs typeface="Times New Roman" pitchFamily="1" charset="0"/>
              </a:rPr>
              <a:t>Teachers / Partners / Staff:</a:t>
            </a:r>
          </a:p>
          <a:p>
            <a:pPr marL="571500" lvl="1" indent="-114300">
              <a:lnSpc>
                <a:spcPct val="70000"/>
              </a:lnSpc>
            </a:pPr>
            <a:r>
              <a:rPr kumimoji="1" lang="en-US" sz="2300" b="1" dirty="0">
                <a:solidFill>
                  <a:srgbClr val="000000"/>
                </a:solidFill>
                <a:latin typeface="Times New Roman" pitchFamily="1" charset="0"/>
                <a:ea typeface="Times New Roman" pitchFamily="1" charset="0"/>
                <a:cs typeface="Times New Roman" pitchFamily="1" charset="0"/>
              </a:rPr>
              <a:t>Shelly Belleau</a:t>
            </a:r>
          </a:p>
          <a:p>
            <a:pPr marL="571500" lvl="1" indent="-114300">
              <a:lnSpc>
                <a:spcPct val="70000"/>
              </a:lnSpc>
            </a:pPr>
            <a:r>
              <a:rPr kumimoji="1" lang="en-US" sz="2300" b="1" dirty="0">
                <a:solidFill>
                  <a:srgbClr val="000000"/>
                </a:solidFill>
                <a:latin typeface="Times New Roman" pitchFamily="1" charset="0"/>
                <a:ea typeface="Times New Roman" pitchFamily="1" charset="0"/>
                <a:cs typeface="Times New Roman" pitchFamily="1" charset="0"/>
              </a:rPr>
              <a:t>Jackie </a:t>
            </a:r>
            <a:r>
              <a:rPr kumimoji="1" lang="en-US" sz="2300" b="1" dirty="0" err="1" smtClean="0">
                <a:solidFill>
                  <a:srgbClr val="000000"/>
                </a:solidFill>
                <a:latin typeface="Times New Roman" pitchFamily="1" charset="0"/>
                <a:ea typeface="Times New Roman" pitchFamily="1" charset="0"/>
                <a:cs typeface="Times New Roman" pitchFamily="1" charset="0"/>
              </a:rPr>
              <a:t>Elser</a:t>
            </a:r>
            <a:r>
              <a:rPr kumimoji="1" lang="en-US" sz="2300" b="1" dirty="0" smtClean="0">
                <a:solidFill>
                  <a:srgbClr val="000000"/>
                </a:solidFill>
                <a:latin typeface="Times New Roman" pitchFamily="1" charset="0"/>
                <a:ea typeface="Times New Roman" pitchFamily="1" charset="0"/>
                <a:cs typeface="Times New Roman" pitchFamily="1" charset="0"/>
              </a:rPr>
              <a:t> </a:t>
            </a:r>
            <a:endParaRPr kumimoji="1" lang="en-US" sz="2300" b="1" dirty="0">
              <a:solidFill>
                <a:srgbClr val="000000"/>
              </a:solidFill>
              <a:latin typeface="Times New Roman" pitchFamily="1" charset="0"/>
              <a:ea typeface="Times New Roman" pitchFamily="1" charset="0"/>
              <a:cs typeface="Times New Roman" pitchFamily="1" charset="0"/>
            </a:endParaRPr>
          </a:p>
          <a:p>
            <a:pPr marL="571500" lvl="1" indent="-114300">
              <a:lnSpc>
                <a:spcPct val="70000"/>
              </a:lnSpc>
            </a:pPr>
            <a:r>
              <a:rPr kumimoji="1" lang="en-US" sz="2300" b="1" dirty="0">
                <a:solidFill>
                  <a:srgbClr val="000000"/>
                </a:solidFill>
                <a:latin typeface="Times New Roman" pitchFamily="1" charset="0"/>
                <a:ea typeface="Times New Roman" pitchFamily="1" charset="0"/>
                <a:cs typeface="Times New Roman" pitchFamily="1" charset="0"/>
              </a:rPr>
              <a:t>Trish </a:t>
            </a:r>
            <a:r>
              <a:rPr kumimoji="1" lang="en-US" sz="2300" b="1" dirty="0" err="1">
                <a:solidFill>
                  <a:srgbClr val="000000"/>
                </a:solidFill>
                <a:latin typeface="Times New Roman" pitchFamily="1" charset="0"/>
                <a:ea typeface="Times New Roman" pitchFamily="1" charset="0"/>
                <a:cs typeface="Times New Roman" pitchFamily="1" charset="0"/>
              </a:rPr>
              <a:t>Loeblein</a:t>
            </a:r>
            <a:r>
              <a:rPr kumimoji="1" lang="en-US" sz="2300" b="1" dirty="0">
                <a:solidFill>
                  <a:srgbClr val="000000"/>
                </a:solidFill>
                <a:latin typeface="Times New Roman" pitchFamily="1" charset="0"/>
                <a:ea typeface="Times New Roman" pitchFamily="1" charset="0"/>
                <a:cs typeface="Times New Roman" pitchFamily="1" charset="0"/>
              </a:rPr>
              <a:t> </a:t>
            </a:r>
          </a:p>
          <a:p>
            <a:pPr marL="571500" lvl="1" indent="-114300">
              <a:lnSpc>
                <a:spcPct val="70000"/>
              </a:lnSpc>
            </a:pPr>
            <a:r>
              <a:rPr kumimoji="1" lang="en-US" sz="2300" b="1" dirty="0" smtClean="0">
                <a:solidFill>
                  <a:srgbClr val="000000"/>
                </a:solidFill>
                <a:latin typeface="Times New Roman" pitchFamily="1" charset="0"/>
                <a:ea typeface="Times New Roman" pitchFamily="1" charset="0"/>
                <a:cs typeface="Times New Roman" pitchFamily="1" charset="0"/>
              </a:rPr>
              <a:t>Susan Nicholson</a:t>
            </a:r>
            <a:r>
              <a:rPr kumimoji="1" lang="en-US" sz="2300" b="1" dirty="0">
                <a:solidFill>
                  <a:srgbClr val="000000"/>
                </a:solidFill>
                <a:latin typeface="Times New Roman" pitchFamily="1" charset="0"/>
                <a:ea typeface="Times New Roman" pitchFamily="1" charset="0"/>
                <a:cs typeface="Times New Roman" pitchFamily="1" charset="0"/>
              </a:rPr>
              <a:t>-Dykstra</a:t>
            </a:r>
          </a:p>
          <a:p>
            <a:pPr marL="571500" lvl="1" indent="-114300">
              <a:lnSpc>
                <a:spcPct val="70000"/>
              </a:lnSpc>
            </a:pPr>
            <a:r>
              <a:rPr kumimoji="1" lang="en-US" sz="2300" b="1" dirty="0">
                <a:solidFill>
                  <a:srgbClr val="000000"/>
                </a:solidFill>
                <a:latin typeface="Times New Roman" pitchFamily="1" charset="0"/>
                <a:ea typeface="Times New Roman" pitchFamily="1" charset="0"/>
                <a:cs typeface="Times New Roman" pitchFamily="1" charset="0"/>
              </a:rPr>
              <a:t>Sara </a:t>
            </a:r>
            <a:r>
              <a:rPr kumimoji="1" lang="en-US" sz="2300" b="1" dirty="0" err="1">
                <a:solidFill>
                  <a:srgbClr val="000000"/>
                </a:solidFill>
                <a:latin typeface="Times New Roman" pitchFamily="1" charset="0"/>
                <a:ea typeface="Times New Roman" pitchFamily="1" charset="0"/>
                <a:cs typeface="Times New Roman" pitchFamily="1" charset="0"/>
              </a:rPr>
              <a:t>Severence</a:t>
            </a:r>
            <a:endParaRPr kumimoji="1" lang="en-US" sz="2300" b="1" dirty="0">
              <a:solidFill>
                <a:srgbClr val="000000"/>
              </a:solidFill>
              <a:latin typeface="Times New Roman" pitchFamily="1" charset="0"/>
              <a:ea typeface="Times New Roman" pitchFamily="1" charset="0"/>
              <a:cs typeface="Times New Roman" pitchFamily="1" charset="0"/>
            </a:endParaRPr>
          </a:p>
          <a:p>
            <a:pPr marL="571500" lvl="1" indent="-114300">
              <a:lnSpc>
                <a:spcPct val="70000"/>
              </a:lnSpc>
            </a:pPr>
            <a:r>
              <a:rPr kumimoji="1" lang="en-US" sz="2300" b="1" dirty="0">
                <a:solidFill>
                  <a:srgbClr val="000000"/>
                </a:solidFill>
                <a:latin typeface="Times New Roman" pitchFamily="1" charset="0"/>
                <a:ea typeface="Times New Roman" pitchFamily="1" charset="0"/>
                <a:cs typeface="Times New Roman" pitchFamily="1" charset="0"/>
              </a:rPr>
              <a:t>Emily </a:t>
            </a:r>
            <a:r>
              <a:rPr kumimoji="1" lang="en-US" sz="2300" b="1" dirty="0" err="1">
                <a:solidFill>
                  <a:srgbClr val="000000"/>
                </a:solidFill>
                <a:latin typeface="Times New Roman" pitchFamily="1" charset="0"/>
                <a:ea typeface="Times New Roman" pitchFamily="1" charset="0"/>
                <a:cs typeface="Times New Roman" pitchFamily="1" charset="0"/>
              </a:rPr>
              <a:t>Quinty</a:t>
            </a:r>
            <a:endParaRPr kumimoji="1" lang="en-US" sz="2300" b="1" dirty="0">
              <a:solidFill>
                <a:srgbClr val="000000"/>
              </a:solidFill>
              <a:latin typeface="Times New Roman" pitchFamily="1" charset="0"/>
              <a:ea typeface="Times New Roman" pitchFamily="1" charset="0"/>
              <a:cs typeface="Times New Roman" pitchFamily="1" charset="0"/>
            </a:endParaRPr>
          </a:p>
          <a:p>
            <a:pPr marL="571500" lvl="1" indent="-114300">
              <a:lnSpc>
                <a:spcPct val="70000"/>
              </a:lnSpc>
            </a:pPr>
            <a:r>
              <a:rPr kumimoji="1" lang="en-US" sz="2300" b="1" dirty="0">
                <a:solidFill>
                  <a:srgbClr val="000000"/>
                </a:solidFill>
                <a:latin typeface="Times New Roman" pitchFamily="1" charset="0"/>
                <a:ea typeface="Times New Roman" pitchFamily="1" charset="0"/>
                <a:cs typeface="Times New Roman" pitchFamily="1" charset="0"/>
              </a:rPr>
              <a:t>Mindy </a:t>
            </a:r>
            <a:r>
              <a:rPr kumimoji="1" lang="en-US" sz="2300" b="1" dirty="0" err="1">
                <a:solidFill>
                  <a:srgbClr val="000000"/>
                </a:solidFill>
                <a:latin typeface="Times New Roman" pitchFamily="1" charset="0"/>
                <a:ea typeface="Times New Roman" pitchFamily="1" charset="0"/>
                <a:cs typeface="Times New Roman" pitchFamily="1" charset="0"/>
              </a:rPr>
              <a:t>Gratny</a:t>
            </a:r>
            <a:r>
              <a:rPr kumimoji="1" lang="en-US" sz="2300" b="1" dirty="0">
                <a:solidFill>
                  <a:srgbClr val="000000"/>
                </a:solidFill>
                <a:latin typeface="Times New Roman" pitchFamily="1" charset="0"/>
                <a:ea typeface="Times New Roman" pitchFamily="1" charset="0"/>
                <a:cs typeface="Times New Roman" pitchFamily="1" charset="0"/>
              </a:rPr>
              <a:t>, Kate Kidder</a:t>
            </a:r>
          </a:p>
          <a:p>
            <a:pPr marL="571500" lvl="1" indent="-114300">
              <a:lnSpc>
                <a:spcPct val="70000"/>
              </a:lnSpc>
            </a:pPr>
            <a:r>
              <a:rPr kumimoji="1" lang="en-US" sz="2300" b="1" dirty="0">
                <a:solidFill>
                  <a:srgbClr val="000000"/>
                </a:solidFill>
                <a:latin typeface="Times New Roman" pitchFamily="1" charset="0"/>
                <a:ea typeface="Times New Roman" pitchFamily="1" charset="0"/>
                <a:cs typeface="Times New Roman" pitchFamily="1" charset="0"/>
              </a:rPr>
              <a:t>John Blanco, Sam Reid</a:t>
            </a:r>
          </a:p>
          <a:p>
            <a:pPr marL="571500" lvl="1" indent="-114300">
              <a:lnSpc>
                <a:spcPct val="70000"/>
              </a:lnSpc>
            </a:pPr>
            <a:r>
              <a:rPr kumimoji="1" lang="en-US" sz="2300" b="1" dirty="0">
                <a:solidFill>
                  <a:srgbClr val="000000"/>
                </a:solidFill>
                <a:latin typeface="Times New Roman" pitchFamily="1" charset="0"/>
                <a:ea typeface="Times New Roman" pitchFamily="1" charset="0"/>
                <a:cs typeface="Times New Roman" pitchFamily="1" charset="0"/>
              </a:rPr>
              <a:t>Chris </a:t>
            </a:r>
            <a:r>
              <a:rPr kumimoji="1" lang="en-US" sz="2300" b="1" dirty="0" err="1">
                <a:solidFill>
                  <a:srgbClr val="000000"/>
                </a:solidFill>
                <a:latin typeface="Times New Roman" pitchFamily="1" charset="0"/>
                <a:ea typeface="Times New Roman" pitchFamily="1" charset="0"/>
                <a:cs typeface="Times New Roman" pitchFamily="1" charset="0"/>
              </a:rPr>
              <a:t>Malley</a:t>
            </a:r>
            <a:r>
              <a:rPr kumimoji="1" lang="en-US" sz="2300" b="1" dirty="0">
                <a:solidFill>
                  <a:srgbClr val="000000"/>
                </a:solidFill>
                <a:latin typeface="Times New Roman" pitchFamily="1" charset="0"/>
                <a:ea typeface="Times New Roman" pitchFamily="1" charset="0"/>
                <a:cs typeface="Times New Roman" pitchFamily="1" charset="0"/>
              </a:rPr>
              <a:t>, Jon Olson</a:t>
            </a:r>
          </a:p>
          <a:p>
            <a:pPr marL="571500" lvl="1" indent="-114300">
              <a:lnSpc>
                <a:spcPct val="70000"/>
              </a:lnSpc>
            </a:pPr>
            <a:r>
              <a:rPr kumimoji="1" lang="en-US" sz="2300" b="1" dirty="0">
                <a:solidFill>
                  <a:srgbClr val="000000"/>
                </a:solidFill>
                <a:latin typeface="Times New Roman" pitchFamily="1" charset="0"/>
                <a:ea typeface="Times New Roman" pitchFamily="1" charset="0"/>
                <a:cs typeface="Times New Roman" pitchFamily="1" charset="0"/>
              </a:rPr>
              <a:t>Oliver Nix, Nina </a:t>
            </a:r>
            <a:r>
              <a:rPr kumimoji="1" lang="en-US" sz="2300" b="1" dirty="0" err="1">
                <a:solidFill>
                  <a:srgbClr val="000000"/>
                </a:solidFill>
                <a:latin typeface="Times New Roman" pitchFamily="1" charset="0"/>
                <a:ea typeface="Times New Roman" pitchFamily="1" charset="0"/>
                <a:cs typeface="Times New Roman" pitchFamily="1" charset="0"/>
              </a:rPr>
              <a:t>Zabolotnaya</a:t>
            </a:r>
            <a:endParaRPr kumimoji="1" lang="en-US" sz="2300" dirty="0">
              <a:solidFill>
                <a:srgbClr val="000000"/>
              </a:solidFill>
              <a:latin typeface="Times New Roman" pitchFamily="1" charset="0"/>
              <a:ea typeface="Times New Roman" pitchFamily="1" charset="0"/>
              <a:cs typeface="Times New Roman" pitchFamily="1" charset="0"/>
            </a:endParaRPr>
          </a:p>
          <a:p>
            <a:pPr marL="228600" indent="-228600">
              <a:lnSpc>
                <a:spcPct val="70000"/>
              </a:lnSpc>
              <a:buClr>
                <a:schemeClr val="hlink"/>
              </a:buClr>
              <a:buSzPct val="80000"/>
              <a:buFont typeface="Wingdings 3" pitchFamily="1" charset="2"/>
              <a:buNone/>
            </a:pPr>
            <a:r>
              <a:rPr kumimoji="1" lang="en-US" sz="2300" dirty="0">
                <a:solidFill>
                  <a:schemeClr val="hlink"/>
                </a:solidFill>
                <a:latin typeface="GillSans" charset="0"/>
              </a:rPr>
              <a:t>	</a:t>
            </a:r>
          </a:p>
        </p:txBody>
      </p:sp>
      <p:pic>
        <p:nvPicPr>
          <p:cNvPr id="14342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7938" y="6213475"/>
            <a:ext cx="1101726" cy="68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3" name="Rectangle 13"/>
          <p:cNvSpPr>
            <a:spLocks noChangeArrowheads="1"/>
          </p:cNvSpPr>
          <p:nvPr/>
        </p:nvSpPr>
        <p:spPr bwMode="auto">
          <a:xfrm>
            <a:off x="0" y="5868988"/>
            <a:ext cx="9296400" cy="22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 sz="1000"/>
          </a:p>
        </p:txBody>
      </p:sp>
      <p:pic>
        <p:nvPicPr>
          <p:cNvPr id="14344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46138" y="6215063"/>
            <a:ext cx="241935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5" name="Picture 24" descr="top_brand_cropped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47725" y="6550025"/>
            <a:ext cx="235267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6" name="Picture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233863" y="6216650"/>
            <a:ext cx="1600200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7" name="Picture 11" descr="ptec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187700" y="6216650"/>
            <a:ext cx="1317625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8" name="Picture 14" descr="NMSI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634163" y="6184900"/>
            <a:ext cx="1350962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9" name="Picture 15" descr="Boulder FL.psd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8510588" y="0"/>
            <a:ext cx="3081337" cy="75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50" name="Picture 16" descr="hhmi-logo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962900" y="6181725"/>
            <a:ext cx="1181100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51" name="Picture 12" descr="aps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5478463" y="6213475"/>
            <a:ext cx="1181100" cy="66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139066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532"/>
            <a:ext cx="9144000" cy="1143000"/>
          </a:xfrm>
        </p:spPr>
        <p:txBody>
          <a:bodyPr/>
          <a:lstStyle/>
          <a:p>
            <a:r>
              <a:rPr lang="en-US" dirty="0">
                <a:solidFill>
                  <a:srgbClr val="660066"/>
                </a:solidFill>
              </a:rPr>
              <a:t>Tutorials in Introductory Physics</a:t>
            </a:r>
          </a:p>
        </p:txBody>
      </p:sp>
      <p:pic>
        <p:nvPicPr>
          <p:cNvPr id="29901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0" y="4419600"/>
            <a:ext cx="1619250" cy="2222500"/>
          </a:xfrm>
          <a:prstGeom prst="rect">
            <a:avLst/>
          </a:prstGeom>
          <a:noFill/>
        </p:spPr>
      </p:pic>
      <p:sp>
        <p:nvSpPr>
          <p:cNvPr id="299012" name="Text Box 4"/>
          <p:cNvSpPr txBox="1">
            <a:spLocks noChangeArrowheads="1"/>
          </p:cNvSpPr>
          <p:nvPr/>
        </p:nvSpPr>
        <p:spPr bwMode="auto">
          <a:xfrm>
            <a:off x="0" y="1862138"/>
            <a:ext cx="8229600" cy="2472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2800" dirty="0">
                <a:latin typeface="Times New Roman" charset="0"/>
              </a:rPr>
              <a:t> </a:t>
            </a:r>
            <a:r>
              <a:rPr lang="en-US" sz="3600" b="1" dirty="0" err="1">
                <a:latin typeface="Times New Roman" charset="0"/>
              </a:rPr>
              <a:t>Reconceptualize</a:t>
            </a:r>
            <a:r>
              <a:rPr lang="en-US" sz="3600" b="1" dirty="0">
                <a:latin typeface="Times New Roman" charset="0"/>
              </a:rPr>
              <a:t> </a:t>
            </a:r>
            <a:r>
              <a:rPr lang="en-US" sz="3600" b="1" dirty="0" smtClean="0">
                <a:latin typeface="Times New Roman" charset="0"/>
              </a:rPr>
              <a:t>Classroom Learning</a:t>
            </a:r>
            <a:endParaRPr lang="en-US" sz="3200" dirty="0">
              <a:latin typeface="Times New Roman" charset="0"/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r>
              <a:rPr lang="en-US" sz="3200" dirty="0">
                <a:latin typeface="Times New Roman" charset="0"/>
              </a:rPr>
              <a:t> </a:t>
            </a:r>
            <a:r>
              <a:rPr lang="en-US" sz="3200" dirty="0">
                <a:latin typeface="Arial" charset="0"/>
              </a:rPr>
              <a:t>Materials</a:t>
            </a: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r>
              <a:rPr lang="en-US" sz="3200" dirty="0">
                <a:latin typeface="Arial" charset="0"/>
              </a:rPr>
              <a:t> Classroom format / interaction</a:t>
            </a:r>
          </a:p>
          <a:p>
            <a:pPr lvl="1"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r>
              <a:rPr lang="en-US" sz="3200" dirty="0">
                <a:latin typeface="Arial" charset="0"/>
              </a:rPr>
              <a:t> Instructional Role</a:t>
            </a:r>
            <a:endParaRPr lang="en-US" sz="28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716433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90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90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90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9012" grpId="0" build="p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Tutorial Materials</a:t>
            </a:r>
          </a:p>
        </p:txBody>
      </p:sp>
      <p:sp>
        <p:nvSpPr>
          <p:cNvPr id="301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1625" y="1600200"/>
            <a:ext cx="8842375" cy="990600"/>
          </a:xfrm>
        </p:spPr>
        <p:txBody>
          <a:bodyPr/>
          <a:lstStyle/>
          <a:p>
            <a:pPr>
              <a:buFontTx/>
              <a:buNone/>
            </a:pPr>
            <a:r>
              <a:rPr lang="en-US" sz="2800"/>
              <a:t>Hands-on, Inquiry-based, Guided, Research-based</a:t>
            </a:r>
          </a:p>
        </p:txBody>
      </p:sp>
      <p:pic>
        <p:nvPicPr>
          <p:cNvPr id="30106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76200" y="2286000"/>
            <a:ext cx="9296400" cy="5308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2227667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3-03-02 at 10.27.3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5523" y="0"/>
            <a:ext cx="87609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785272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3-03-02 at 10.25.1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2185" y="0"/>
            <a:ext cx="77295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048424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970" name="Rectangle 3"/>
          <p:cNvSpPr>
            <a:spLocks noChangeArrowheads="1"/>
          </p:cNvSpPr>
          <p:nvPr/>
        </p:nvSpPr>
        <p:spPr bwMode="auto">
          <a:xfrm>
            <a:off x="457200" y="2057400"/>
            <a:ext cx="11430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1" hangingPunct="1"/>
            <a:endParaRPr lang="en-US" sz="180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23971" name="Rectangle 4"/>
          <p:cNvSpPr>
            <a:spLocks noChangeArrowheads="1"/>
          </p:cNvSpPr>
          <p:nvPr/>
        </p:nvSpPr>
        <p:spPr bwMode="auto">
          <a:xfrm>
            <a:off x="1676400" y="2057400"/>
            <a:ext cx="11430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1" hangingPunct="1"/>
            <a:endParaRPr lang="en-US" sz="180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23972" name="Rectangle 5"/>
          <p:cNvSpPr>
            <a:spLocks noChangeArrowheads="1"/>
          </p:cNvSpPr>
          <p:nvPr/>
        </p:nvSpPr>
        <p:spPr bwMode="auto">
          <a:xfrm>
            <a:off x="2895600" y="2057400"/>
            <a:ext cx="11430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1" hangingPunct="1"/>
            <a:endParaRPr lang="en-US" sz="180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23973" name="Rectangle 6"/>
          <p:cNvSpPr>
            <a:spLocks noChangeArrowheads="1"/>
          </p:cNvSpPr>
          <p:nvPr/>
        </p:nvSpPr>
        <p:spPr bwMode="auto">
          <a:xfrm>
            <a:off x="457200" y="2971800"/>
            <a:ext cx="11430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1" hangingPunct="1"/>
            <a:endParaRPr lang="en-US" sz="180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23974" name="Rectangle 7"/>
          <p:cNvSpPr>
            <a:spLocks noChangeArrowheads="1"/>
          </p:cNvSpPr>
          <p:nvPr/>
        </p:nvSpPr>
        <p:spPr bwMode="auto">
          <a:xfrm>
            <a:off x="1676400" y="2971800"/>
            <a:ext cx="11430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1" hangingPunct="1"/>
            <a:endParaRPr lang="en-US" sz="180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23975" name="Rectangle 8"/>
          <p:cNvSpPr>
            <a:spLocks noChangeArrowheads="1"/>
          </p:cNvSpPr>
          <p:nvPr/>
        </p:nvSpPr>
        <p:spPr bwMode="auto">
          <a:xfrm>
            <a:off x="2895600" y="2971800"/>
            <a:ext cx="11430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1" hangingPunct="1"/>
            <a:endParaRPr lang="en-US" sz="180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23976" name="Rectangle 9"/>
          <p:cNvSpPr>
            <a:spLocks noChangeArrowheads="1"/>
          </p:cNvSpPr>
          <p:nvPr/>
        </p:nvSpPr>
        <p:spPr bwMode="auto">
          <a:xfrm>
            <a:off x="457200" y="3962400"/>
            <a:ext cx="11430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1" hangingPunct="1"/>
            <a:endParaRPr lang="en-US" sz="180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23977" name="Rectangle 10"/>
          <p:cNvSpPr>
            <a:spLocks noChangeArrowheads="1"/>
          </p:cNvSpPr>
          <p:nvPr/>
        </p:nvSpPr>
        <p:spPr bwMode="auto">
          <a:xfrm>
            <a:off x="1676400" y="3962400"/>
            <a:ext cx="11430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1" hangingPunct="1"/>
            <a:endParaRPr lang="en-US" sz="180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23978" name="Rectangle 11"/>
          <p:cNvSpPr>
            <a:spLocks noChangeArrowheads="1"/>
          </p:cNvSpPr>
          <p:nvPr/>
        </p:nvSpPr>
        <p:spPr bwMode="auto">
          <a:xfrm>
            <a:off x="2895600" y="3962400"/>
            <a:ext cx="11430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1" hangingPunct="1"/>
            <a:endParaRPr lang="en-US" sz="180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23979" name="Rectangle 12"/>
          <p:cNvSpPr>
            <a:spLocks noChangeArrowheads="1"/>
          </p:cNvSpPr>
          <p:nvPr/>
        </p:nvSpPr>
        <p:spPr bwMode="auto">
          <a:xfrm>
            <a:off x="457200" y="4876800"/>
            <a:ext cx="11430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1" hangingPunct="1"/>
            <a:endParaRPr lang="en-US" sz="180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23980" name="Rectangle 13"/>
          <p:cNvSpPr>
            <a:spLocks noChangeArrowheads="1"/>
          </p:cNvSpPr>
          <p:nvPr/>
        </p:nvSpPr>
        <p:spPr bwMode="auto">
          <a:xfrm>
            <a:off x="1676400" y="4876800"/>
            <a:ext cx="11430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1" hangingPunct="1"/>
            <a:endParaRPr lang="en-US" sz="180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23981" name="Rectangle 14"/>
          <p:cNvSpPr>
            <a:spLocks noChangeArrowheads="1"/>
          </p:cNvSpPr>
          <p:nvPr/>
        </p:nvSpPr>
        <p:spPr bwMode="auto">
          <a:xfrm>
            <a:off x="2895600" y="4876800"/>
            <a:ext cx="11430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1" hangingPunct="1"/>
            <a:endParaRPr lang="en-US" sz="180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23982" name="Rectangle 15"/>
          <p:cNvSpPr>
            <a:spLocks noChangeArrowheads="1"/>
          </p:cNvSpPr>
          <p:nvPr/>
        </p:nvSpPr>
        <p:spPr bwMode="auto">
          <a:xfrm>
            <a:off x="1066800" y="6324600"/>
            <a:ext cx="22860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1" hangingPunct="1"/>
            <a:endParaRPr lang="en-US" sz="180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23983" name="Oval 16"/>
          <p:cNvSpPr>
            <a:spLocks noChangeArrowheads="1"/>
          </p:cNvSpPr>
          <p:nvPr/>
        </p:nvSpPr>
        <p:spPr bwMode="auto">
          <a:xfrm>
            <a:off x="457200" y="1905000"/>
            <a:ext cx="152400" cy="152400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1" hangingPunct="1"/>
            <a:endParaRPr lang="en-US" sz="180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23984" name="Oval 17"/>
          <p:cNvSpPr>
            <a:spLocks noChangeArrowheads="1"/>
          </p:cNvSpPr>
          <p:nvPr/>
        </p:nvSpPr>
        <p:spPr bwMode="auto">
          <a:xfrm>
            <a:off x="914400" y="1905000"/>
            <a:ext cx="152400" cy="152400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1" hangingPunct="1"/>
            <a:endParaRPr lang="en-US" sz="180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23985" name="Oval 18"/>
          <p:cNvSpPr>
            <a:spLocks noChangeArrowheads="1"/>
          </p:cNvSpPr>
          <p:nvPr/>
        </p:nvSpPr>
        <p:spPr bwMode="auto">
          <a:xfrm>
            <a:off x="2133600" y="1905000"/>
            <a:ext cx="152400" cy="152400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1" hangingPunct="1"/>
            <a:endParaRPr lang="en-US" sz="180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23986" name="Oval 19"/>
          <p:cNvSpPr>
            <a:spLocks noChangeArrowheads="1"/>
          </p:cNvSpPr>
          <p:nvPr/>
        </p:nvSpPr>
        <p:spPr bwMode="auto">
          <a:xfrm>
            <a:off x="1752600" y="1905000"/>
            <a:ext cx="152400" cy="152400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1" hangingPunct="1"/>
            <a:endParaRPr lang="en-US" sz="180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23987" name="Oval 20"/>
          <p:cNvSpPr>
            <a:spLocks noChangeArrowheads="1"/>
          </p:cNvSpPr>
          <p:nvPr/>
        </p:nvSpPr>
        <p:spPr bwMode="auto">
          <a:xfrm>
            <a:off x="2590800" y="1905000"/>
            <a:ext cx="152400" cy="152400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1" hangingPunct="1"/>
            <a:endParaRPr lang="en-US" sz="180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23988" name="Oval 21"/>
          <p:cNvSpPr>
            <a:spLocks noChangeArrowheads="1"/>
          </p:cNvSpPr>
          <p:nvPr/>
        </p:nvSpPr>
        <p:spPr bwMode="auto">
          <a:xfrm>
            <a:off x="1295400" y="1905000"/>
            <a:ext cx="152400" cy="152400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1" hangingPunct="1"/>
            <a:endParaRPr lang="en-US" sz="180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23989" name="Oval 22"/>
          <p:cNvSpPr>
            <a:spLocks noChangeArrowheads="1"/>
          </p:cNvSpPr>
          <p:nvPr/>
        </p:nvSpPr>
        <p:spPr bwMode="auto">
          <a:xfrm>
            <a:off x="3048000" y="1905000"/>
            <a:ext cx="152400" cy="152400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1" hangingPunct="1"/>
            <a:endParaRPr lang="en-US" sz="180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23990" name="Oval 23"/>
          <p:cNvSpPr>
            <a:spLocks noChangeArrowheads="1"/>
          </p:cNvSpPr>
          <p:nvPr/>
        </p:nvSpPr>
        <p:spPr bwMode="auto">
          <a:xfrm>
            <a:off x="3505200" y="1905000"/>
            <a:ext cx="152400" cy="152400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1" hangingPunct="1"/>
            <a:endParaRPr lang="en-US" sz="180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23991" name="Oval 24"/>
          <p:cNvSpPr>
            <a:spLocks noChangeArrowheads="1"/>
          </p:cNvSpPr>
          <p:nvPr/>
        </p:nvSpPr>
        <p:spPr bwMode="auto">
          <a:xfrm>
            <a:off x="3886200" y="1905000"/>
            <a:ext cx="152400" cy="152400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1" hangingPunct="1"/>
            <a:endParaRPr lang="en-US" sz="180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23992" name="Oval 25"/>
          <p:cNvSpPr>
            <a:spLocks noChangeArrowheads="1"/>
          </p:cNvSpPr>
          <p:nvPr/>
        </p:nvSpPr>
        <p:spPr bwMode="auto">
          <a:xfrm>
            <a:off x="381000" y="2819400"/>
            <a:ext cx="152400" cy="152400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1" hangingPunct="1"/>
            <a:endParaRPr lang="en-US" sz="180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23993" name="Oval 26"/>
          <p:cNvSpPr>
            <a:spLocks noChangeArrowheads="1"/>
          </p:cNvSpPr>
          <p:nvPr/>
        </p:nvSpPr>
        <p:spPr bwMode="auto">
          <a:xfrm>
            <a:off x="838200" y="2819400"/>
            <a:ext cx="152400" cy="152400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1" hangingPunct="1"/>
            <a:endParaRPr lang="en-US" sz="180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23994" name="Oval 27"/>
          <p:cNvSpPr>
            <a:spLocks noChangeArrowheads="1"/>
          </p:cNvSpPr>
          <p:nvPr/>
        </p:nvSpPr>
        <p:spPr bwMode="auto">
          <a:xfrm>
            <a:off x="2057400" y="2819400"/>
            <a:ext cx="152400" cy="152400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1" hangingPunct="1"/>
            <a:endParaRPr lang="en-US" sz="180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23995" name="Oval 28"/>
          <p:cNvSpPr>
            <a:spLocks noChangeArrowheads="1"/>
          </p:cNvSpPr>
          <p:nvPr/>
        </p:nvSpPr>
        <p:spPr bwMode="auto">
          <a:xfrm>
            <a:off x="1676400" y="2819400"/>
            <a:ext cx="152400" cy="152400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1" hangingPunct="1"/>
            <a:endParaRPr lang="en-US" sz="180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23996" name="Oval 29"/>
          <p:cNvSpPr>
            <a:spLocks noChangeArrowheads="1"/>
          </p:cNvSpPr>
          <p:nvPr/>
        </p:nvSpPr>
        <p:spPr bwMode="auto">
          <a:xfrm>
            <a:off x="2514600" y="2819400"/>
            <a:ext cx="152400" cy="152400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1" hangingPunct="1"/>
            <a:endParaRPr lang="en-US" sz="180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23997" name="Oval 30"/>
          <p:cNvSpPr>
            <a:spLocks noChangeArrowheads="1"/>
          </p:cNvSpPr>
          <p:nvPr/>
        </p:nvSpPr>
        <p:spPr bwMode="auto">
          <a:xfrm>
            <a:off x="1219200" y="2819400"/>
            <a:ext cx="152400" cy="152400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1" hangingPunct="1"/>
            <a:endParaRPr lang="en-US" sz="180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23998" name="Oval 31"/>
          <p:cNvSpPr>
            <a:spLocks noChangeArrowheads="1"/>
          </p:cNvSpPr>
          <p:nvPr/>
        </p:nvSpPr>
        <p:spPr bwMode="auto">
          <a:xfrm>
            <a:off x="2971800" y="2819400"/>
            <a:ext cx="152400" cy="152400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1" hangingPunct="1"/>
            <a:endParaRPr lang="en-US" sz="180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23999" name="Oval 32"/>
          <p:cNvSpPr>
            <a:spLocks noChangeArrowheads="1"/>
          </p:cNvSpPr>
          <p:nvPr/>
        </p:nvSpPr>
        <p:spPr bwMode="auto">
          <a:xfrm>
            <a:off x="3429000" y="2819400"/>
            <a:ext cx="152400" cy="152400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1" hangingPunct="1"/>
            <a:endParaRPr lang="en-US" sz="180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24000" name="Oval 33"/>
          <p:cNvSpPr>
            <a:spLocks noChangeArrowheads="1"/>
          </p:cNvSpPr>
          <p:nvPr/>
        </p:nvSpPr>
        <p:spPr bwMode="auto">
          <a:xfrm>
            <a:off x="3810000" y="2819400"/>
            <a:ext cx="152400" cy="152400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1" hangingPunct="1"/>
            <a:endParaRPr lang="en-US" sz="180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24001" name="Oval 34"/>
          <p:cNvSpPr>
            <a:spLocks noChangeArrowheads="1"/>
          </p:cNvSpPr>
          <p:nvPr/>
        </p:nvSpPr>
        <p:spPr bwMode="auto">
          <a:xfrm>
            <a:off x="381000" y="3810000"/>
            <a:ext cx="152400" cy="152400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1" hangingPunct="1"/>
            <a:endParaRPr lang="en-US" sz="180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24002" name="Oval 35"/>
          <p:cNvSpPr>
            <a:spLocks noChangeArrowheads="1"/>
          </p:cNvSpPr>
          <p:nvPr/>
        </p:nvSpPr>
        <p:spPr bwMode="auto">
          <a:xfrm>
            <a:off x="838200" y="3810000"/>
            <a:ext cx="152400" cy="152400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1" hangingPunct="1"/>
            <a:endParaRPr lang="en-US" sz="180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24003" name="Oval 36"/>
          <p:cNvSpPr>
            <a:spLocks noChangeArrowheads="1"/>
          </p:cNvSpPr>
          <p:nvPr/>
        </p:nvSpPr>
        <p:spPr bwMode="auto">
          <a:xfrm>
            <a:off x="2057400" y="3810000"/>
            <a:ext cx="152400" cy="152400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1" hangingPunct="1"/>
            <a:endParaRPr lang="en-US" sz="180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24004" name="Oval 37"/>
          <p:cNvSpPr>
            <a:spLocks noChangeArrowheads="1"/>
          </p:cNvSpPr>
          <p:nvPr/>
        </p:nvSpPr>
        <p:spPr bwMode="auto">
          <a:xfrm>
            <a:off x="1676400" y="3810000"/>
            <a:ext cx="152400" cy="152400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1" hangingPunct="1"/>
            <a:endParaRPr lang="en-US" sz="180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24005" name="Oval 38"/>
          <p:cNvSpPr>
            <a:spLocks noChangeArrowheads="1"/>
          </p:cNvSpPr>
          <p:nvPr/>
        </p:nvSpPr>
        <p:spPr bwMode="auto">
          <a:xfrm>
            <a:off x="2514600" y="3810000"/>
            <a:ext cx="152400" cy="152400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1" hangingPunct="1"/>
            <a:endParaRPr lang="en-US" sz="180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24006" name="Oval 39"/>
          <p:cNvSpPr>
            <a:spLocks noChangeArrowheads="1"/>
          </p:cNvSpPr>
          <p:nvPr/>
        </p:nvSpPr>
        <p:spPr bwMode="auto">
          <a:xfrm>
            <a:off x="1219200" y="3810000"/>
            <a:ext cx="152400" cy="152400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1" hangingPunct="1"/>
            <a:endParaRPr lang="en-US" sz="180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24007" name="Oval 40"/>
          <p:cNvSpPr>
            <a:spLocks noChangeArrowheads="1"/>
          </p:cNvSpPr>
          <p:nvPr/>
        </p:nvSpPr>
        <p:spPr bwMode="auto">
          <a:xfrm>
            <a:off x="2971800" y="3810000"/>
            <a:ext cx="152400" cy="152400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1" hangingPunct="1"/>
            <a:endParaRPr lang="en-US" sz="180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24008" name="Oval 41"/>
          <p:cNvSpPr>
            <a:spLocks noChangeArrowheads="1"/>
          </p:cNvSpPr>
          <p:nvPr/>
        </p:nvSpPr>
        <p:spPr bwMode="auto">
          <a:xfrm>
            <a:off x="3429000" y="3810000"/>
            <a:ext cx="152400" cy="152400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1" hangingPunct="1"/>
            <a:endParaRPr lang="en-US" sz="180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24009" name="Oval 42"/>
          <p:cNvSpPr>
            <a:spLocks noChangeArrowheads="1"/>
          </p:cNvSpPr>
          <p:nvPr/>
        </p:nvSpPr>
        <p:spPr bwMode="auto">
          <a:xfrm>
            <a:off x="3810000" y="3810000"/>
            <a:ext cx="152400" cy="152400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1" hangingPunct="1"/>
            <a:endParaRPr lang="en-US" sz="180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24010" name="Oval 43"/>
          <p:cNvSpPr>
            <a:spLocks noChangeArrowheads="1"/>
          </p:cNvSpPr>
          <p:nvPr/>
        </p:nvSpPr>
        <p:spPr bwMode="auto">
          <a:xfrm>
            <a:off x="533400" y="4724400"/>
            <a:ext cx="152400" cy="152400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1" hangingPunct="1"/>
            <a:endParaRPr lang="en-US" sz="180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24011" name="Oval 44"/>
          <p:cNvSpPr>
            <a:spLocks noChangeArrowheads="1"/>
          </p:cNvSpPr>
          <p:nvPr/>
        </p:nvSpPr>
        <p:spPr bwMode="auto">
          <a:xfrm>
            <a:off x="990600" y="4724400"/>
            <a:ext cx="152400" cy="152400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1" hangingPunct="1"/>
            <a:endParaRPr lang="en-US" sz="180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24012" name="Oval 45"/>
          <p:cNvSpPr>
            <a:spLocks noChangeArrowheads="1"/>
          </p:cNvSpPr>
          <p:nvPr/>
        </p:nvSpPr>
        <p:spPr bwMode="auto">
          <a:xfrm>
            <a:off x="2209800" y="4724400"/>
            <a:ext cx="152400" cy="152400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1" hangingPunct="1"/>
            <a:endParaRPr lang="en-US" sz="180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24013" name="Oval 46"/>
          <p:cNvSpPr>
            <a:spLocks noChangeArrowheads="1"/>
          </p:cNvSpPr>
          <p:nvPr/>
        </p:nvSpPr>
        <p:spPr bwMode="auto">
          <a:xfrm>
            <a:off x="1828800" y="4724400"/>
            <a:ext cx="152400" cy="152400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1" hangingPunct="1"/>
            <a:endParaRPr lang="en-US" sz="180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24014" name="Oval 47"/>
          <p:cNvSpPr>
            <a:spLocks noChangeArrowheads="1"/>
          </p:cNvSpPr>
          <p:nvPr/>
        </p:nvSpPr>
        <p:spPr bwMode="auto">
          <a:xfrm>
            <a:off x="2667000" y="4724400"/>
            <a:ext cx="152400" cy="152400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1" hangingPunct="1"/>
            <a:endParaRPr lang="en-US" sz="180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24015" name="Oval 48"/>
          <p:cNvSpPr>
            <a:spLocks noChangeArrowheads="1"/>
          </p:cNvSpPr>
          <p:nvPr/>
        </p:nvSpPr>
        <p:spPr bwMode="auto">
          <a:xfrm>
            <a:off x="1371600" y="4724400"/>
            <a:ext cx="152400" cy="152400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1" hangingPunct="1"/>
            <a:endParaRPr lang="en-US" sz="180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24016" name="Oval 49"/>
          <p:cNvSpPr>
            <a:spLocks noChangeArrowheads="1"/>
          </p:cNvSpPr>
          <p:nvPr/>
        </p:nvSpPr>
        <p:spPr bwMode="auto">
          <a:xfrm>
            <a:off x="3124200" y="4724400"/>
            <a:ext cx="152400" cy="152400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1" hangingPunct="1"/>
            <a:endParaRPr lang="en-US" sz="180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24017" name="Oval 50"/>
          <p:cNvSpPr>
            <a:spLocks noChangeArrowheads="1"/>
          </p:cNvSpPr>
          <p:nvPr/>
        </p:nvSpPr>
        <p:spPr bwMode="auto">
          <a:xfrm>
            <a:off x="3581400" y="4724400"/>
            <a:ext cx="152400" cy="152400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1" hangingPunct="1"/>
            <a:endParaRPr lang="en-US" sz="180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24018" name="Oval 51"/>
          <p:cNvSpPr>
            <a:spLocks noChangeArrowheads="1"/>
          </p:cNvSpPr>
          <p:nvPr/>
        </p:nvSpPr>
        <p:spPr bwMode="auto">
          <a:xfrm>
            <a:off x="3962400" y="4724400"/>
            <a:ext cx="152400" cy="152400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1" hangingPunct="1"/>
            <a:endParaRPr lang="en-US" sz="180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24019" name="Oval 52"/>
          <p:cNvSpPr>
            <a:spLocks noChangeArrowheads="1"/>
          </p:cNvSpPr>
          <p:nvPr/>
        </p:nvSpPr>
        <p:spPr bwMode="auto">
          <a:xfrm>
            <a:off x="2819400" y="60960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1" hangingPunct="1"/>
            <a:endParaRPr lang="en-US" sz="180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7" name="Rectangle 96"/>
          <p:cNvSpPr>
            <a:spLocks noChangeArrowheads="1"/>
          </p:cNvSpPr>
          <p:nvPr/>
        </p:nvSpPr>
        <p:spPr bwMode="auto">
          <a:xfrm>
            <a:off x="476250" y="2222500"/>
            <a:ext cx="190500" cy="142875"/>
          </a:xfrm>
          <a:prstGeom prst="rect">
            <a:avLst/>
          </a:prstGeom>
          <a:solidFill>
            <a:schemeClr val="bg1"/>
          </a:solidFill>
          <a:ln w="9525">
            <a:solidFill>
              <a:schemeClr val="hlink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endParaRPr lang="en-US" sz="1800">
              <a:solidFill>
                <a:srgbClr val="FFFFFF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882650" y="2263775"/>
            <a:ext cx="190500" cy="142875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endParaRPr lang="en-US" sz="1800">
              <a:solidFill>
                <a:srgbClr val="FFFFFF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9" name="Rectangle 98"/>
          <p:cNvSpPr>
            <a:spLocks noChangeArrowheads="1"/>
          </p:cNvSpPr>
          <p:nvPr/>
        </p:nvSpPr>
        <p:spPr bwMode="auto">
          <a:xfrm>
            <a:off x="1247775" y="2232025"/>
            <a:ext cx="190500" cy="142875"/>
          </a:xfrm>
          <a:prstGeom prst="rect">
            <a:avLst/>
          </a:prstGeom>
          <a:solidFill>
            <a:schemeClr val="bg1"/>
          </a:solidFill>
          <a:ln w="9525">
            <a:solidFill>
              <a:schemeClr val="hlink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endParaRPr lang="en-US" sz="1800">
              <a:solidFill>
                <a:srgbClr val="FFFFFF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grpSp>
        <p:nvGrpSpPr>
          <p:cNvPr id="724023" name="Group 104"/>
          <p:cNvGrpSpPr>
            <a:grpSpLocks/>
          </p:cNvGrpSpPr>
          <p:nvPr/>
        </p:nvGrpSpPr>
        <p:grpSpPr bwMode="auto">
          <a:xfrm>
            <a:off x="1787525" y="2168525"/>
            <a:ext cx="962025" cy="184150"/>
            <a:chOff x="628650" y="2374900"/>
            <a:chExt cx="962025" cy="184150"/>
          </a:xfrm>
        </p:grpSpPr>
        <p:sp>
          <p:nvSpPr>
            <p:cNvPr id="102" name="Rectangle 101"/>
            <p:cNvSpPr>
              <a:spLocks noChangeArrowheads="1"/>
            </p:cNvSpPr>
            <p:nvPr/>
          </p:nvSpPr>
          <p:spPr bwMode="auto">
            <a:xfrm>
              <a:off x="628650" y="2374900"/>
              <a:ext cx="190500" cy="14287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 eaLnBrk="1" hangingPunct="1"/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03" name="Rectangle 102"/>
            <p:cNvSpPr>
              <a:spLocks noChangeArrowheads="1"/>
            </p:cNvSpPr>
            <p:nvPr/>
          </p:nvSpPr>
          <p:spPr bwMode="auto">
            <a:xfrm>
              <a:off x="1035050" y="2416175"/>
              <a:ext cx="190500" cy="14287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 eaLnBrk="1" hangingPunct="1"/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04" name="Rectangle 103"/>
            <p:cNvSpPr>
              <a:spLocks noChangeArrowheads="1"/>
            </p:cNvSpPr>
            <p:nvPr/>
          </p:nvSpPr>
          <p:spPr bwMode="auto">
            <a:xfrm>
              <a:off x="1400175" y="2384425"/>
              <a:ext cx="190500" cy="14287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 eaLnBrk="1" hangingPunct="1"/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724027" name="Group 105"/>
          <p:cNvGrpSpPr>
            <a:grpSpLocks/>
          </p:cNvGrpSpPr>
          <p:nvPr/>
        </p:nvGrpSpPr>
        <p:grpSpPr bwMode="auto">
          <a:xfrm>
            <a:off x="3009900" y="2216150"/>
            <a:ext cx="962025" cy="184150"/>
            <a:chOff x="628650" y="2374900"/>
            <a:chExt cx="962025" cy="184150"/>
          </a:xfrm>
        </p:grpSpPr>
        <p:sp>
          <p:nvSpPr>
            <p:cNvPr id="107" name="Rectangle 106"/>
            <p:cNvSpPr/>
            <p:nvPr/>
          </p:nvSpPr>
          <p:spPr>
            <a:xfrm>
              <a:off x="628650" y="2374900"/>
              <a:ext cx="190500" cy="142875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1" hangingPunct="1"/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1035050" y="2416175"/>
              <a:ext cx="190500" cy="142875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1" hangingPunct="1"/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1400175" y="2384425"/>
              <a:ext cx="190500" cy="142875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1" hangingPunct="1"/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724031" name="Group 109"/>
          <p:cNvGrpSpPr>
            <a:grpSpLocks/>
          </p:cNvGrpSpPr>
          <p:nvPr/>
        </p:nvGrpSpPr>
        <p:grpSpPr bwMode="auto">
          <a:xfrm>
            <a:off x="2978150" y="3105150"/>
            <a:ext cx="962025" cy="184150"/>
            <a:chOff x="628650" y="2374900"/>
            <a:chExt cx="962025" cy="184150"/>
          </a:xfrm>
        </p:grpSpPr>
        <p:sp>
          <p:nvSpPr>
            <p:cNvPr id="111" name="Rectangle 110"/>
            <p:cNvSpPr/>
            <p:nvPr/>
          </p:nvSpPr>
          <p:spPr>
            <a:xfrm>
              <a:off x="628650" y="2374900"/>
              <a:ext cx="190500" cy="142875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1" hangingPunct="1"/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1035050" y="2416175"/>
              <a:ext cx="190500" cy="142875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1" hangingPunct="1"/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13" name="Rectangle 112"/>
            <p:cNvSpPr/>
            <p:nvPr/>
          </p:nvSpPr>
          <p:spPr>
            <a:xfrm>
              <a:off x="1400175" y="2384425"/>
              <a:ext cx="190500" cy="142875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1" hangingPunct="1"/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724035" name="Group 113"/>
          <p:cNvGrpSpPr>
            <a:grpSpLocks/>
          </p:cNvGrpSpPr>
          <p:nvPr/>
        </p:nvGrpSpPr>
        <p:grpSpPr bwMode="auto">
          <a:xfrm>
            <a:off x="2978150" y="4025900"/>
            <a:ext cx="962025" cy="184150"/>
            <a:chOff x="628650" y="2374900"/>
            <a:chExt cx="962025" cy="184150"/>
          </a:xfrm>
        </p:grpSpPr>
        <p:sp>
          <p:nvSpPr>
            <p:cNvPr id="115" name="Rectangle 114"/>
            <p:cNvSpPr/>
            <p:nvPr/>
          </p:nvSpPr>
          <p:spPr>
            <a:xfrm>
              <a:off x="628650" y="2374900"/>
              <a:ext cx="190500" cy="142875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1" hangingPunct="1"/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16" name="Rectangle 115"/>
            <p:cNvSpPr/>
            <p:nvPr/>
          </p:nvSpPr>
          <p:spPr>
            <a:xfrm>
              <a:off x="1035050" y="2416175"/>
              <a:ext cx="190500" cy="142875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1" hangingPunct="1"/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17" name="Rectangle 116"/>
            <p:cNvSpPr/>
            <p:nvPr/>
          </p:nvSpPr>
          <p:spPr>
            <a:xfrm>
              <a:off x="1400175" y="2384425"/>
              <a:ext cx="190500" cy="142875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1" hangingPunct="1"/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139" name="Group 138"/>
          <p:cNvGrpSpPr>
            <a:grpSpLocks/>
          </p:cNvGrpSpPr>
          <p:nvPr/>
        </p:nvGrpSpPr>
        <p:grpSpPr bwMode="auto">
          <a:xfrm>
            <a:off x="538163" y="1970088"/>
            <a:ext cx="812800" cy="396875"/>
            <a:chOff x="538956" y="1969294"/>
            <a:chExt cx="811213" cy="396875"/>
          </a:xfrm>
        </p:grpSpPr>
        <p:cxnSp>
          <p:nvCxnSpPr>
            <p:cNvPr id="131" name="Straight Arrow Connector 130"/>
            <p:cNvCxnSpPr>
              <a:cxnSpLocks noChangeShapeType="1"/>
            </p:cNvCxnSpPr>
            <p:nvPr/>
          </p:nvCxnSpPr>
          <p:spPr bwMode="auto">
            <a:xfrm rot="5400000">
              <a:off x="365125" y="2143125"/>
              <a:ext cx="349250" cy="1588"/>
            </a:xfrm>
            <a:prstGeom prst="straightConnector1">
              <a:avLst/>
            </a:prstGeom>
            <a:noFill/>
            <a:ln w="25400">
              <a:solidFill>
                <a:schemeClr val="hlink"/>
              </a:solidFill>
              <a:round/>
              <a:headEnd type="none" w="med" len="med"/>
              <a:tailEnd type="arrow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132" name="Straight Arrow Connector 131"/>
            <p:cNvCxnSpPr>
              <a:cxnSpLocks noChangeShapeType="1"/>
            </p:cNvCxnSpPr>
            <p:nvPr/>
          </p:nvCxnSpPr>
          <p:spPr bwMode="auto">
            <a:xfrm rot="5400000">
              <a:off x="809625" y="2174875"/>
              <a:ext cx="349250" cy="1588"/>
            </a:xfrm>
            <a:prstGeom prst="straightConnector1">
              <a:avLst/>
            </a:prstGeom>
            <a:noFill/>
            <a:ln w="25400">
              <a:solidFill>
                <a:schemeClr val="hlink"/>
              </a:solidFill>
              <a:round/>
              <a:headEnd type="none" w="med" len="med"/>
              <a:tailEnd type="arrow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133" name="Straight Arrow Connector 132"/>
            <p:cNvCxnSpPr>
              <a:cxnSpLocks noChangeShapeType="1"/>
            </p:cNvCxnSpPr>
            <p:nvPr/>
          </p:nvCxnSpPr>
          <p:spPr bwMode="auto">
            <a:xfrm rot="5400000">
              <a:off x="1174750" y="2190750"/>
              <a:ext cx="349250" cy="1588"/>
            </a:xfrm>
            <a:prstGeom prst="straightConnector1">
              <a:avLst/>
            </a:prstGeom>
            <a:noFill/>
            <a:ln w="25400">
              <a:solidFill>
                <a:schemeClr val="hlink"/>
              </a:solidFill>
              <a:round/>
              <a:headEnd type="none" w="med" len="med"/>
              <a:tailEnd type="arrow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</p:grpSp>
      <p:grpSp>
        <p:nvGrpSpPr>
          <p:cNvPr id="157" name="Group 156"/>
          <p:cNvGrpSpPr>
            <a:grpSpLocks/>
          </p:cNvGrpSpPr>
          <p:nvPr/>
        </p:nvGrpSpPr>
        <p:grpSpPr bwMode="auto">
          <a:xfrm>
            <a:off x="1817688" y="1931988"/>
            <a:ext cx="812800" cy="396875"/>
            <a:chOff x="538956" y="1969294"/>
            <a:chExt cx="811213" cy="396875"/>
          </a:xfrm>
        </p:grpSpPr>
        <p:cxnSp>
          <p:nvCxnSpPr>
            <p:cNvPr id="158" name="Straight Arrow Connector 157"/>
            <p:cNvCxnSpPr>
              <a:cxnSpLocks noChangeShapeType="1"/>
            </p:cNvCxnSpPr>
            <p:nvPr/>
          </p:nvCxnSpPr>
          <p:spPr bwMode="auto">
            <a:xfrm rot="5400000">
              <a:off x="365125" y="2143125"/>
              <a:ext cx="349250" cy="1588"/>
            </a:xfrm>
            <a:prstGeom prst="straightConnector1">
              <a:avLst/>
            </a:prstGeom>
            <a:noFill/>
            <a:ln w="25400">
              <a:solidFill>
                <a:schemeClr val="hlink"/>
              </a:solidFill>
              <a:round/>
              <a:headEnd type="none" w="med" len="med"/>
              <a:tailEnd type="arrow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159" name="Straight Arrow Connector 158"/>
            <p:cNvCxnSpPr>
              <a:cxnSpLocks noChangeShapeType="1"/>
            </p:cNvCxnSpPr>
            <p:nvPr/>
          </p:nvCxnSpPr>
          <p:spPr bwMode="auto">
            <a:xfrm rot="5400000">
              <a:off x="809625" y="2174875"/>
              <a:ext cx="349250" cy="1588"/>
            </a:xfrm>
            <a:prstGeom prst="straightConnector1">
              <a:avLst/>
            </a:prstGeom>
            <a:noFill/>
            <a:ln w="25400">
              <a:solidFill>
                <a:schemeClr val="hlink"/>
              </a:solidFill>
              <a:round/>
              <a:headEnd type="none" w="med" len="med"/>
              <a:tailEnd type="arrow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160" name="Straight Arrow Connector 159"/>
            <p:cNvCxnSpPr>
              <a:cxnSpLocks noChangeShapeType="1"/>
            </p:cNvCxnSpPr>
            <p:nvPr/>
          </p:nvCxnSpPr>
          <p:spPr bwMode="auto">
            <a:xfrm rot="5400000">
              <a:off x="1174750" y="2190750"/>
              <a:ext cx="349250" cy="1588"/>
            </a:xfrm>
            <a:prstGeom prst="straightConnector1">
              <a:avLst/>
            </a:prstGeom>
            <a:noFill/>
            <a:ln w="25400">
              <a:solidFill>
                <a:schemeClr val="hlink"/>
              </a:solidFill>
              <a:round/>
              <a:headEnd type="none" w="med" len="med"/>
              <a:tailEnd type="arrow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</p:grpSp>
      <p:grpSp>
        <p:nvGrpSpPr>
          <p:cNvPr id="161" name="Group 160"/>
          <p:cNvGrpSpPr>
            <a:grpSpLocks/>
          </p:cNvGrpSpPr>
          <p:nvPr/>
        </p:nvGrpSpPr>
        <p:grpSpPr bwMode="auto">
          <a:xfrm>
            <a:off x="3113088" y="1989138"/>
            <a:ext cx="812800" cy="396875"/>
            <a:chOff x="538956" y="1969294"/>
            <a:chExt cx="811213" cy="396875"/>
          </a:xfrm>
        </p:grpSpPr>
        <p:cxnSp>
          <p:nvCxnSpPr>
            <p:cNvPr id="162" name="Straight Arrow Connector 161"/>
            <p:cNvCxnSpPr>
              <a:cxnSpLocks noChangeShapeType="1"/>
            </p:cNvCxnSpPr>
            <p:nvPr/>
          </p:nvCxnSpPr>
          <p:spPr bwMode="auto">
            <a:xfrm rot="5400000">
              <a:off x="365125" y="2143125"/>
              <a:ext cx="349250" cy="1588"/>
            </a:xfrm>
            <a:prstGeom prst="straightConnector1">
              <a:avLst/>
            </a:prstGeom>
            <a:noFill/>
            <a:ln w="25400">
              <a:solidFill>
                <a:schemeClr val="hlink"/>
              </a:solidFill>
              <a:round/>
              <a:headEnd type="none" w="med" len="med"/>
              <a:tailEnd type="arrow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163" name="Straight Arrow Connector 162"/>
            <p:cNvCxnSpPr>
              <a:cxnSpLocks noChangeShapeType="1"/>
            </p:cNvCxnSpPr>
            <p:nvPr/>
          </p:nvCxnSpPr>
          <p:spPr bwMode="auto">
            <a:xfrm rot="5400000">
              <a:off x="809625" y="2174875"/>
              <a:ext cx="349250" cy="1588"/>
            </a:xfrm>
            <a:prstGeom prst="straightConnector1">
              <a:avLst/>
            </a:prstGeom>
            <a:noFill/>
            <a:ln w="25400">
              <a:solidFill>
                <a:schemeClr val="hlink"/>
              </a:solidFill>
              <a:round/>
              <a:headEnd type="none" w="med" len="med"/>
              <a:tailEnd type="arrow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164" name="Straight Arrow Connector 163"/>
            <p:cNvCxnSpPr>
              <a:cxnSpLocks noChangeShapeType="1"/>
            </p:cNvCxnSpPr>
            <p:nvPr/>
          </p:nvCxnSpPr>
          <p:spPr bwMode="auto">
            <a:xfrm rot="5400000">
              <a:off x="1174750" y="2190750"/>
              <a:ext cx="349250" cy="1588"/>
            </a:xfrm>
            <a:prstGeom prst="straightConnector1">
              <a:avLst/>
            </a:prstGeom>
            <a:noFill/>
            <a:ln w="25400">
              <a:solidFill>
                <a:schemeClr val="hlink"/>
              </a:solidFill>
              <a:round/>
              <a:headEnd type="none" w="med" len="med"/>
              <a:tailEnd type="arrow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</p:grpSp>
      <p:cxnSp>
        <p:nvCxnSpPr>
          <p:cNvPr id="128" name="Straight Connector 127"/>
          <p:cNvCxnSpPr>
            <a:cxnSpLocks noChangeShapeType="1"/>
          </p:cNvCxnSpPr>
          <p:nvPr/>
        </p:nvCxnSpPr>
        <p:spPr bwMode="auto">
          <a:xfrm flipH="1" flipV="1">
            <a:off x="4681538" y="0"/>
            <a:ext cx="1587" cy="6619875"/>
          </a:xfrm>
          <a:prstGeom prst="line">
            <a:avLst/>
          </a:prstGeom>
          <a:noFill/>
          <a:ln w="57150">
            <a:solidFill>
              <a:srgbClr val="C6573F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grpSp>
        <p:nvGrpSpPr>
          <p:cNvPr id="724052" name="Group 53"/>
          <p:cNvGrpSpPr>
            <a:grpSpLocks/>
          </p:cNvGrpSpPr>
          <p:nvPr/>
        </p:nvGrpSpPr>
        <p:grpSpPr bwMode="auto">
          <a:xfrm>
            <a:off x="4038600" y="1828800"/>
            <a:ext cx="4800600" cy="4648200"/>
            <a:chOff x="2544" y="1392"/>
            <a:chExt cx="3024" cy="2928"/>
          </a:xfrm>
        </p:grpSpPr>
        <p:sp>
          <p:nvSpPr>
            <p:cNvPr id="724053" name="Rectangle 54"/>
            <p:cNvSpPr>
              <a:spLocks noChangeArrowheads="1"/>
            </p:cNvSpPr>
            <p:nvPr/>
          </p:nvSpPr>
          <p:spPr bwMode="auto">
            <a:xfrm>
              <a:off x="3168" y="1488"/>
              <a:ext cx="720" cy="38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1" hangingPunct="1"/>
              <a:endParaRPr lang="en-US" sz="1800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24054" name="Rectangle 55"/>
            <p:cNvSpPr>
              <a:spLocks noChangeArrowheads="1"/>
            </p:cNvSpPr>
            <p:nvPr/>
          </p:nvSpPr>
          <p:spPr bwMode="auto">
            <a:xfrm>
              <a:off x="4704" y="1488"/>
              <a:ext cx="720" cy="38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1" hangingPunct="1"/>
              <a:endParaRPr lang="en-US" sz="1800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24055" name="Rectangle 56"/>
            <p:cNvSpPr>
              <a:spLocks noChangeArrowheads="1"/>
            </p:cNvSpPr>
            <p:nvPr/>
          </p:nvSpPr>
          <p:spPr bwMode="auto">
            <a:xfrm>
              <a:off x="3840" y="2112"/>
              <a:ext cx="720" cy="38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1" hangingPunct="1"/>
              <a:endParaRPr lang="en-US" sz="1800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24056" name="Rectangle 57"/>
            <p:cNvSpPr>
              <a:spLocks noChangeArrowheads="1"/>
            </p:cNvSpPr>
            <p:nvPr/>
          </p:nvSpPr>
          <p:spPr bwMode="auto">
            <a:xfrm>
              <a:off x="3168" y="2688"/>
              <a:ext cx="720" cy="38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1" hangingPunct="1"/>
              <a:endParaRPr lang="en-US" sz="1800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24057" name="Rectangle 58"/>
            <p:cNvSpPr>
              <a:spLocks noChangeArrowheads="1"/>
            </p:cNvSpPr>
            <p:nvPr/>
          </p:nvSpPr>
          <p:spPr bwMode="auto">
            <a:xfrm>
              <a:off x="4704" y="2688"/>
              <a:ext cx="720" cy="38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1" hangingPunct="1"/>
              <a:endParaRPr lang="en-US" sz="1800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24058" name="Rectangle 59"/>
            <p:cNvSpPr>
              <a:spLocks noChangeArrowheads="1"/>
            </p:cNvSpPr>
            <p:nvPr/>
          </p:nvSpPr>
          <p:spPr bwMode="auto">
            <a:xfrm>
              <a:off x="3936" y="3264"/>
              <a:ext cx="720" cy="38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1" hangingPunct="1"/>
              <a:endParaRPr lang="en-US" sz="1800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24059" name="Oval 60"/>
            <p:cNvSpPr>
              <a:spLocks noChangeArrowheads="1"/>
            </p:cNvSpPr>
            <p:nvPr/>
          </p:nvSpPr>
          <p:spPr bwMode="auto">
            <a:xfrm>
              <a:off x="3264" y="1392"/>
              <a:ext cx="96" cy="96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1" hangingPunct="1"/>
              <a:endParaRPr lang="en-US" sz="1800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24060" name="Oval 61"/>
            <p:cNvSpPr>
              <a:spLocks noChangeArrowheads="1"/>
            </p:cNvSpPr>
            <p:nvPr/>
          </p:nvSpPr>
          <p:spPr bwMode="auto">
            <a:xfrm>
              <a:off x="3648" y="1392"/>
              <a:ext cx="96" cy="96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1" hangingPunct="1"/>
              <a:endParaRPr lang="en-US" sz="1800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24061" name="Oval 62"/>
            <p:cNvSpPr>
              <a:spLocks noChangeArrowheads="1"/>
            </p:cNvSpPr>
            <p:nvPr/>
          </p:nvSpPr>
          <p:spPr bwMode="auto">
            <a:xfrm>
              <a:off x="4080" y="3648"/>
              <a:ext cx="96" cy="96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1" hangingPunct="1"/>
              <a:endParaRPr lang="en-US" sz="1800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24062" name="Oval 63"/>
            <p:cNvSpPr>
              <a:spLocks noChangeArrowheads="1"/>
            </p:cNvSpPr>
            <p:nvPr/>
          </p:nvSpPr>
          <p:spPr bwMode="auto">
            <a:xfrm>
              <a:off x="3696" y="4224"/>
              <a:ext cx="96" cy="96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1" hangingPunct="1"/>
              <a:endParaRPr lang="en-US" sz="1800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24063" name="Oval 64"/>
            <p:cNvSpPr>
              <a:spLocks noChangeArrowheads="1"/>
            </p:cNvSpPr>
            <p:nvPr/>
          </p:nvSpPr>
          <p:spPr bwMode="auto">
            <a:xfrm>
              <a:off x="4464" y="3648"/>
              <a:ext cx="96" cy="96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1" hangingPunct="1"/>
              <a:endParaRPr lang="en-US" sz="1800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24064" name="Oval 65"/>
            <p:cNvSpPr>
              <a:spLocks noChangeArrowheads="1"/>
            </p:cNvSpPr>
            <p:nvPr/>
          </p:nvSpPr>
          <p:spPr bwMode="auto">
            <a:xfrm>
              <a:off x="5424" y="4224"/>
              <a:ext cx="96" cy="96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1" hangingPunct="1"/>
              <a:endParaRPr lang="en-US" sz="1800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24065" name="Oval 66"/>
            <p:cNvSpPr>
              <a:spLocks noChangeArrowheads="1"/>
            </p:cNvSpPr>
            <p:nvPr/>
          </p:nvSpPr>
          <p:spPr bwMode="auto">
            <a:xfrm>
              <a:off x="4800" y="1392"/>
              <a:ext cx="96" cy="96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1" hangingPunct="1"/>
              <a:endParaRPr lang="en-US" sz="1800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24066" name="Oval 67"/>
            <p:cNvSpPr>
              <a:spLocks noChangeArrowheads="1"/>
            </p:cNvSpPr>
            <p:nvPr/>
          </p:nvSpPr>
          <p:spPr bwMode="auto">
            <a:xfrm>
              <a:off x="5328" y="1392"/>
              <a:ext cx="96" cy="96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1" hangingPunct="1"/>
              <a:endParaRPr lang="en-US" sz="1800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24067" name="Oval 68"/>
            <p:cNvSpPr>
              <a:spLocks noChangeArrowheads="1"/>
            </p:cNvSpPr>
            <p:nvPr/>
          </p:nvSpPr>
          <p:spPr bwMode="auto">
            <a:xfrm>
              <a:off x="3216" y="1920"/>
              <a:ext cx="96" cy="96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1" hangingPunct="1"/>
              <a:endParaRPr lang="en-US" sz="1800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24068" name="Oval 69"/>
            <p:cNvSpPr>
              <a:spLocks noChangeArrowheads="1"/>
            </p:cNvSpPr>
            <p:nvPr/>
          </p:nvSpPr>
          <p:spPr bwMode="auto">
            <a:xfrm>
              <a:off x="3600" y="1920"/>
              <a:ext cx="96" cy="96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1" hangingPunct="1"/>
              <a:endParaRPr lang="en-US" sz="1800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24069" name="Oval 70"/>
            <p:cNvSpPr>
              <a:spLocks noChangeArrowheads="1"/>
            </p:cNvSpPr>
            <p:nvPr/>
          </p:nvSpPr>
          <p:spPr bwMode="auto">
            <a:xfrm>
              <a:off x="3984" y="2016"/>
              <a:ext cx="96" cy="96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1" hangingPunct="1"/>
              <a:endParaRPr lang="en-US" sz="1800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24070" name="Oval 71"/>
            <p:cNvSpPr>
              <a:spLocks noChangeArrowheads="1"/>
            </p:cNvSpPr>
            <p:nvPr/>
          </p:nvSpPr>
          <p:spPr bwMode="auto">
            <a:xfrm>
              <a:off x="4368" y="2016"/>
              <a:ext cx="96" cy="96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1" hangingPunct="1"/>
              <a:endParaRPr lang="en-US" sz="1800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24071" name="Oval 72"/>
            <p:cNvSpPr>
              <a:spLocks noChangeArrowheads="1"/>
            </p:cNvSpPr>
            <p:nvPr/>
          </p:nvSpPr>
          <p:spPr bwMode="auto">
            <a:xfrm>
              <a:off x="4944" y="4224"/>
              <a:ext cx="96" cy="96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1" hangingPunct="1"/>
              <a:endParaRPr lang="en-US" sz="1800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24072" name="Oval 73"/>
            <p:cNvSpPr>
              <a:spLocks noChangeArrowheads="1"/>
            </p:cNvSpPr>
            <p:nvPr/>
          </p:nvSpPr>
          <p:spPr bwMode="auto">
            <a:xfrm>
              <a:off x="4752" y="1968"/>
              <a:ext cx="96" cy="96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1" hangingPunct="1"/>
              <a:endParaRPr lang="en-US" sz="1800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24073" name="Oval 74"/>
            <p:cNvSpPr>
              <a:spLocks noChangeArrowheads="1"/>
            </p:cNvSpPr>
            <p:nvPr/>
          </p:nvSpPr>
          <p:spPr bwMode="auto">
            <a:xfrm>
              <a:off x="5280" y="1968"/>
              <a:ext cx="96" cy="96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1" hangingPunct="1"/>
              <a:endParaRPr lang="en-US" sz="1800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24074" name="Oval 75"/>
            <p:cNvSpPr>
              <a:spLocks noChangeArrowheads="1"/>
            </p:cNvSpPr>
            <p:nvPr/>
          </p:nvSpPr>
          <p:spPr bwMode="auto">
            <a:xfrm>
              <a:off x="3120" y="2592"/>
              <a:ext cx="96" cy="96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1" hangingPunct="1"/>
              <a:endParaRPr lang="en-US" sz="1800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24075" name="Oval 76"/>
            <p:cNvSpPr>
              <a:spLocks noChangeArrowheads="1"/>
            </p:cNvSpPr>
            <p:nvPr/>
          </p:nvSpPr>
          <p:spPr bwMode="auto">
            <a:xfrm>
              <a:off x="3600" y="2544"/>
              <a:ext cx="96" cy="96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1" hangingPunct="1"/>
              <a:endParaRPr lang="en-US" sz="1800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24076" name="Oval 77"/>
            <p:cNvSpPr>
              <a:spLocks noChangeArrowheads="1"/>
            </p:cNvSpPr>
            <p:nvPr/>
          </p:nvSpPr>
          <p:spPr bwMode="auto">
            <a:xfrm>
              <a:off x="3984" y="2496"/>
              <a:ext cx="96" cy="96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1" hangingPunct="1"/>
              <a:endParaRPr lang="en-US" sz="1800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24077" name="Oval 78"/>
            <p:cNvSpPr>
              <a:spLocks noChangeArrowheads="1"/>
            </p:cNvSpPr>
            <p:nvPr/>
          </p:nvSpPr>
          <p:spPr bwMode="auto">
            <a:xfrm>
              <a:off x="4416" y="2496"/>
              <a:ext cx="96" cy="96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1" hangingPunct="1"/>
              <a:endParaRPr lang="en-US" sz="1800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24078" name="Oval 79"/>
            <p:cNvSpPr>
              <a:spLocks noChangeArrowheads="1"/>
            </p:cNvSpPr>
            <p:nvPr/>
          </p:nvSpPr>
          <p:spPr bwMode="auto">
            <a:xfrm>
              <a:off x="3216" y="3600"/>
              <a:ext cx="96" cy="96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1" hangingPunct="1"/>
              <a:endParaRPr lang="en-US" sz="1800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24079" name="Oval 80"/>
            <p:cNvSpPr>
              <a:spLocks noChangeArrowheads="1"/>
            </p:cNvSpPr>
            <p:nvPr/>
          </p:nvSpPr>
          <p:spPr bwMode="auto">
            <a:xfrm>
              <a:off x="5376" y="3600"/>
              <a:ext cx="96" cy="96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1" hangingPunct="1"/>
              <a:endParaRPr lang="en-US" sz="1800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24080" name="Oval 81"/>
            <p:cNvSpPr>
              <a:spLocks noChangeArrowheads="1"/>
            </p:cNvSpPr>
            <p:nvPr/>
          </p:nvSpPr>
          <p:spPr bwMode="auto">
            <a:xfrm>
              <a:off x="4800" y="2640"/>
              <a:ext cx="96" cy="96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1" hangingPunct="1"/>
              <a:endParaRPr lang="en-US" sz="1800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24081" name="Oval 82"/>
            <p:cNvSpPr>
              <a:spLocks noChangeArrowheads="1"/>
            </p:cNvSpPr>
            <p:nvPr/>
          </p:nvSpPr>
          <p:spPr bwMode="auto">
            <a:xfrm>
              <a:off x="5280" y="2592"/>
              <a:ext cx="96" cy="96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1" hangingPunct="1"/>
              <a:endParaRPr lang="en-US" sz="1800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24082" name="Oval 83"/>
            <p:cNvSpPr>
              <a:spLocks noChangeArrowheads="1"/>
            </p:cNvSpPr>
            <p:nvPr/>
          </p:nvSpPr>
          <p:spPr bwMode="auto">
            <a:xfrm>
              <a:off x="3216" y="3168"/>
              <a:ext cx="96" cy="96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1" hangingPunct="1"/>
              <a:endParaRPr lang="en-US" sz="1800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24083" name="Oval 84"/>
            <p:cNvSpPr>
              <a:spLocks noChangeArrowheads="1"/>
            </p:cNvSpPr>
            <p:nvPr/>
          </p:nvSpPr>
          <p:spPr bwMode="auto">
            <a:xfrm>
              <a:off x="3504" y="3168"/>
              <a:ext cx="96" cy="96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1" hangingPunct="1"/>
              <a:endParaRPr lang="en-US" sz="1800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24084" name="Oval 85"/>
            <p:cNvSpPr>
              <a:spLocks noChangeArrowheads="1"/>
            </p:cNvSpPr>
            <p:nvPr/>
          </p:nvSpPr>
          <p:spPr bwMode="auto">
            <a:xfrm>
              <a:off x="4128" y="3168"/>
              <a:ext cx="96" cy="96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1" hangingPunct="1"/>
              <a:endParaRPr lang="en-US" sz="1800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24085" name="Oval 86"/>
            <p:cNvSpPr>
              <a:spLocks noChangeArrowheads="1"/>
            </p:cNvSpPr>
            <p:nvPr/>
          </p:nvSpPr>
          <p:spPr bwMode="auto">
            <a:xfrm>
              <a:off x="3696" y="3600"/>
              <a:ext cx="96" cy="96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1" hangingPunct="1"/>
              <a:endParaRPr lang="en-US" sz="1800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24086" name="Oval 87"/>
            <p:cNvSpPr>
              <a:spLocks noChangeArrowheads="1"/>
            </p:cNvSpPr>
            <p:nvPr/>
          </p:nvSpPr>
          <p:spPr bwMode="auto">
            <a:xfrm>
              <a:off x="4464" y="3168"/>
              <a:ext cx="96" cy="96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1" hangingPunct="1"/>
              <a:endParaRPr lang="en-US" sz="1800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24087" name="Oval 88"/>
            <p:cNvSpPr>
              <a:spLocks noChangeArrowheads="1"/>
            </p:cNvSpPr>
            <p:nvPr/>
          </p:nvSpPr>
          <p:spPr bwMode="auto">
            <a:xfrm>
              <a:off x="3168" y="4224"/>
              <a:ext cx="96" cy="96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1" hangingPunct="1"/>
              <a:endParaRPr lang="en-US" sz="1800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24088" name="Oval 89"/>
            <p:cNvSpPr>
              <a:spLocks noChangeArrowheads="1"/>
            </p:cNvSpPr>
            <p:nvPr/>
          </p:nvSpPr>
          <p:spPr bwMode="auto">
            <a:xfrm>
              <a:off x="4896" y="3600"/>
              <a:ext cx="96" cy="96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1" hangingPunct="1"/>
              <a:endParaRPr lang="en-US" sz="1800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24089" name="Oval 90"/>
            <p:cNvSpPr>
              <a:spLocks noChangeArrowheads="1"/>
            </p:cNvSpPr>
            <p:nvPr/>
          </p:nvSpPr>
          <p:spPr bwMode="auto">
            <a:xfrm>
              <a:off x="4800" y="3120"/>
              <a:ext cx="96" cy="96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1" hangingPunct="1"/>
              <a:endParaRPr lang="en-US" sz="1800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24090" name="Oval 91"/>
            <p:cNvSpPr>
              <a:spLocks noChangeArrowheads="1"/>
            </p:cNvSpPr>
            <p:nvPr/>
          </p:nvSpPr>
          <p:spPr bwMode="auto">
            <a:xfrm>
              <a:off x="5232" y="3072"/>
              <a:ext cx="96" cy="96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1" hangingPunct="1"/>
              <a:endParaRPr lang="en-US" sz="1800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24091" name="Rectangle 92"/>
            <p:cNvSpPr>
              <a:spLocks noChangeArrowheads="1"/>
            </p:cNvSpPr>
            <p:nvPr/>
          </p:nvSpPr>
          <p:spPr bwMode="auto">
            <a:xfrm>
              <a:off x="3168" y="3744"/>
              <a:ext cx="720" cy="38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1" hangingPunct="1"/>
              <a:endParaRPr lang="en-US" sz="1800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24092" name="Rectangle 93"/>
            <p:cNvSpPr>
              <a:spLocks noChangeArrowheads="1"/>
            </p:cNvSpPr>
            <p:nvPr/>
          </p:nvSpPr>
          <p:spPr bwMode="auto">
            <a:xfrm>
              <a:off x="4848" y="3744"/>
              <a:ext cx="720" cy="38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1" hangingPunct="1"/>
              <a:endParaRPr lang="en-US" sz="1800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24093" name="AutoShape 94"/>
            <p:cNvSpPr>
              <a:spLocks noChangeArrowheads="1"/>
            </p:cNvSpPr>
            <p:nvPr/>
          </p:nvSpPr>
          <p:spPr bwMode="auto">
            <a:xfrm>
              <a:off x="4180" y="2552"/>
              <a:ext cx="144" cy="144"/>
            </a:xfrm>
            <a:prstGeom prst="smileyFace">
              <a:avLst>
                <a:gd name="adj" fmla="val 4653"/>
              </a:avLst>
            </a:prstGeom>
            <a:solidFill>
              <a:srgbClr val="FF008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1" hangingPunct="1"/>
              <a:endParaRPr lang="en-US" sz="1800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24094" name="AutoShape 95"/>
            <p:cNvSpPr>
              <a:spLocks noChangeArrowheads="1"/>
            </p:cNvSpPr>
            <p:nvPr/>
          </p:nvSpPr>
          <p:spPr bwMode="auto">
            <a:xfrm>
              <a:off x="4848" y="3360"/>
              <a:ext cx="144" cy="144"/>
            </a:xfrm>
            <a:prstGeom prst="smileyFace">
              <a:avLst>
                <a:gd name="adj" fmla="val 4653"/>
              </a:avLst>
            </a:prstGeom>
            <a:solidFill>
              <a:srgbClr val="FF008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1" hangingPunct="1"/>
              <a:endParaRPr lang="en-US" sz="1800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24095" name="AutoShape 96"/>
            <p:cNvSpPr>
              <a:spLocks noChangeArrowheads="1"/>
            </p:cNvSpPr>
            <p:nvPr/>
          </p:nvSpPr>
          <p:spPr bwMode="auto">
            <a:xfrm>
              <a:off x="2544" y="2496"/>
              <a:ext cx="480" cy="336"/>
            </a:xfrm>
            <a:prstGeom prst="rightArrow">
              <a:avLst>
                <a:gd name="adj1" fmla="val 50000"/>
                <a:gd name="adj2" fmla="val 35714"/>
              </a:avLst>
            </a:prstGeom>
            <a:solidFill>
              <a:srgbClr val="0000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1" hangingPunct="1"/>
              <a:endParaRPr lang="en-US" sz="1800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100" name="Rectangle 99"/>
          <p:cNvSpPr/>
          <p:nvPr/>
        </p:nvSpPr>
        <p:spPr>
          <a:xfrm>
            <a:off x="5343525" y="2073275"/>
            <a:ext cx="466725" cy="38735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endParaRPr lang="en-US" sz="1800">
              <a:solidFill>
                <a:srgbClr val="FFFFFF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7813675" y="2098675"/>
            <a:ext cx="466725" cy="38735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endParaRPr lang="en-US" sz="1800">
              <a:solidFill>
                <a:srgbClr val="FFFFFF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8" name="Rectangle 117"/>
          <p:cNvSpPr/>
          <p:nvPr/>
        </p:nvSpPr>
        <p:spPr>
          <a:xfrm>
            <a:off x="5359400" y="3994150"/>
            <a:ext cx="466725" cy="38735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endParaRPr lang="en-US" sz="1800">
              <a:solidFill>
                <a:srgbClr val="FFFFFF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4" name="Rectangle 133"/>
          <p:cNvSpPr/>
          <p:nvPr/>
        </p:nvSpPr>
        <p:spPr>
          <a:xfrm>
            <a:off x="6438900" y="3057525"/>
            <a:ext cx="466725" cy="38735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endParaRPr lang="en-US" sz="1800">
              <a:solidFill>
                <a:srgbClr val="FFFFFF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5" name="Rectangle 134"/>
          <p:cNvSpPr/>
          <p:nvPr/>
        </p:nvSpPr>
        <p:spPr>
          <a:xfrm>
            <a:off x="6613525" y="4914900"/>
            <a:ext cx="466725" cy="38735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endParaRPr lang="en-US" sz="1800">
              <a:solidFill>
                <a:srgbClr val="FFFFFF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6" name="Rectangle 135"/>
          <p:cNvSpPr/>
          <p:nvPr/>
        </p:nvSpPr>
        <p:spPr>
          <a:xfrm>
            <a:off x="7978775" y="3978275"/>
            <a:ext cx="466725" cy="38735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endParaRPr lang="en-US" sz="1800">
              <a:solidFill>
                <a:srgbClr val="FFFFFF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7" name="Rectangle 136"/>
          <p:cNvSpPr/>
          <p:nvPr/>
        </p:nvSpPr>
        <p:spPr>
          <a:xfrm>
            <a:off x="5375275" y="5692775"/>
            <a:ext cx="466725" cy="38735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endParaRPr lang="en-US" sz="1800">
              <a:solidFill>
                <a:srgbClr val="FFFFFF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8" name="Rectangle 137"/>
          <p:cNvSpPr/>
          <p:nvPr/>
        </p:nvSpPr>
        <p:spPr>
          <a:xfrm>
            <a:off x="8058150" y="5692775"/>
            <a:ext cx="466725" cy="38735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endParaRPr lang="en-US" sz="1800">
              <a:solidFill>
                <a:srgbClr val="FFFFFF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grpSp>
        <p:nvGrpSpPr>
          <p:cNvPr id="150" name="Group 149"/>
          <p:cNvGrpSpPr>
            <a:grpSpLocks/>
          </p:cNvGrpSpPr>
          <p:nvPr/>
        </p:nvGrpSpPr>
        <p:grpSpPr bwMode="auto">
          <a:xfrm>
            <a:off x="7629525" y="1905000"/>
            <a:ext cx="889000" cy="850900"/>
            <a:chOff x="7629528" y="1904906"/>
            <a:chExt cx="889000" cy="850992"/>
          </a:xfrm>
        </p:grpSpPr>
        <p:cxnSp>
          <p:nvCxnSpPr>
            <p:cNvPr id="141" name="Straight Arrow Connector 140"/>
            <p:cNvCxnSpPr>
              <a:cxnSpLocks noChangeShapeType="1"/>
            </p:cNvCxnSpPr>
            <p:nvPr/>
          </p:nvCxnSpPr>
          <p:spPr bwMode="auto">
            <a:xfrm rot="16200000" flipH="1">
              <a:off x="7658100" y="1990725"/>
              <a:ext cx="295372" cy="231684"/>
            </a:xfrm>
            <a:prstGeom prst="straightConnector1">
              <a:avLst/>
            </a:prstGeom>
            <a:noFill/>
            <a:ln w="25400">
              <a:solidFill>
                <a:schemeClr val="hlink"/>
              </a:solidFill>
              <a:round/>
              <a:headEnd type="arrow" w="med" len="med"/>
              <a:tailEnd type="arrow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143" name="Straight Arrow Connector 142"/>
            <p:cNvCxnSpPr>
              <a:cxnSpLocks noChangeShapeType="1"/>
            </p:cNvCxnSpPr>
            <p:nvPr/>
          </p:nvCxnSpPr>
          <p:spPr bwMode="auto">
            <a:xfrm rot="16200000" flipH="1">
              <a:off x="8128000" y="2412999"/>
              <a:ext cx="342903" cy="279403"/>
            </a:xfrm>
            <a:prstGeom prst="straightConnector1">
              <a:avLst/>
            </a:prstGeom>
            <a:noFill/>
            <a:ln w="25400">
              <a:solidFill>
                <a:schemeClr val="hlink"/>
              </a:solidFill>
              <a:round/>
              <a:headEnd type="arrow" w="med" len="med"/>
              <a:tailEnd type="arrow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145" name="Straight Arrow Connector 144"/>
            <p:cNvCxnSpPr>
              <a:cxnSpLocks noChangeShapeType="1"/>
            </p:cNvCxnSpPr>
            <p:nvPr/>
          </p:nvCxnSpPr>
          <p:spPr bwMode="auto">
            <a:xfrm rot="10800000" flipV="1">
              <a:off x="8096250" y="1904906"/>
              <a:ext cx="422278" cy="349344"/>
            </a:xfrm>
            <a:prstGeom prst="straightConnector1">
              <a:avLst/>
            </a:prstGeom>
            <a:noFill/>
            <a:ln w="25400">
              <a:solidFill>
                <a:schemeClr val="hlink"/>
              </a:solidFill>
              <a:round/>
              <a:headEnd type="arrow" w="med" len="med"/>
              <a:tailEnd type="arrow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147" name="Straight Arrow Connector 146"/>
            <p:cNvCxnSpPr>
              <a:cxnSpLocks noChangeShapeType="1"/>
            </p:cNvCxnSpPr>
            <p:nvPr/>
          </p:nvCxnSpPr>
          <p:spPr bwMode="auto">
            <a:xfrm rot="5400000">
              <a:off x="7620002" y="2390775"/>
              <a:ext cx="374649" cy="355598"/>
            </a:xfrm>
            <a:prstGeom prst="straightConnector1">
              <a:avLst/>
            </a:prstGeom>
            <a:noFill/>
            <a:ln w="25400">
              <a:solidFill>
                <a:schemeClr val="hlink"/>
              </a:solidFill>
              <a:round/>
              <a:headEnd type="arrow" w="med" len="med"/>
              <a:tailEnd type="arrow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</p:grpSp>
      <p:grpSp>
        <p:nvGrpSpPr>
          <p:cNvPr id="152" name="Group 151"/>
          <p:cNvGrpSpPr>
            <a:grpSpLocks/>
          </p:cNvGrpSpPr>
          <p:nvPr/>
        </p:nvGrpSpPr>
        <p:grpSpPr bwMode="auto">
          <a:xfrm>
            <a:off x="6305550" y="2889250"/>
            <a:ext cx="806450" cy="781050"/>
            <a:chOff x="7629528" y="1904906"/>
            <a:chExt cx="889000" cy="850992"/>
          </a:xfrm>
        </p:grpSpPr>
        <p:cxnSp>
          <p:nvCxnSpPr>
            <p:cNvPr id="153" name="Straight Arrow Connector 152"/>
            <p:cNvCxnSpPr>
              <a:cxnSpLocks noChangeShapeType="1"/>
            </p:cNvCxnSpPr>
            <p:nvPr/>
          </p:nvCxnSpPr>
          <p:spPr bwMode="auto">
            <a:xfrm rot="16200000" flipH="1">
              <a:off x="7658100" y="1990725"/>
              <a:ext cx="295372" cy="231684"/>
            </a:xfrm>
            <a:prstGeom prst="straightConnector1">
              <a:avLst/>
            </a:prstGeom>
            <a:noFill/>
            <a:ln w="25400">
              <a:solidFill>
                <a:schemeClr val="hlink"/>
              </a:solidFill>
              <a:round/>
              <a:headEnd type="arrow" w="med" len="med"/>
              <a:tailEnd type="arrow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154" name="Straight Arrow Connector 153"/>
            <p:cNvCxnSpPr>
              <a:cxnSpLocks noChangeShapeType="1"/>
            </p:cNvCxnSpPr>
            <p:nvPr/>
          </p:nvCxnSpPr>
          <p:spPr bwMode="auto">
            <a:xfrm rot="16200000" flipH="1">
              <a:off x="8128000" y="2412999"/>
              <a:ext cx="342903" cy="279403"/>
            </a:xfrm>
            <a:prstGeom prst="straightConnector1">
              <a:avLst/>
            </a:prstGeom>
            <a:noFill/>
            <a:ln w="25400">
              <a:solidFill>
                <a:schemeClr val="hlink"/>
              </a:solidFill>
              <a:round/>
              <a:headEnd type="arrow" w="med" len="med"/>
              <a:tailEnd type="arrow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155" name="Straight Arrow Connector 154"/>
            <p:cNvCxnSpPr>
              <a:cxnSpLocks noChangeShapeType="1"/>
            </p:cNvCxnSpPr>
            <p:nvPr/>
          </p:nvCxnSpPr>
          <p:spPr bwMode="auto">
            <a:xfrm rot="10800000" flipV="1">
              <a:off x="8096250" y="1904906"/>
              <a:ext cx="422278" cy="349344"/>
            </a:xfrm>
            <a:prstGeom prst="straightConnector1">
              <a:avLst/>
            </a:prstGeom>
            <a:noFill/>
            <a:ln w="25400">
              <a:solidFill>
                <a:schemeClr val="hlink"/>
              </a:solidFill>
              <a:round/>
              <a:headEnd type="arrow" w="med" len="med"/>
              <a:tailEnd type="arrow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156" name="Straight Arrow Connector 155"/>
            <p:cNvCxnSpPr>
              <a:cxnSpLocks noChangeShapeType="1"/>
            </p:cNvCxnSpPr>
            <p:nvPr/>
          </p:nvCxnSpPr>
          <p:spPr bwMode="auto">
            <a:xfrm rot="5400000">
              <a:off x="7620002" y="2390775"/>
              <a:ext cx="374649" cy="355598"/>
            </a:xfrm>
            <a:prstGeom prst="straightConnector1">
              <a:avLst/>
            </a:prstGeom>
            <a:noFill/>
            <a:ln w="25400">
              <a:solidFill>
                <a:schemeClr val="hlink"/>
              </a:solidFill>
              <a:round/>
              <a:headEnd type="arrow" w="med" len="med"/>
              <a:tailEnd type="arrow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</p:grpSp>
      <p:grpSp>
        <p:nvGrpSpPr>
          <p:cNvPr id="169" name="Group 168"/>
          <p:cNvGrpSpPr>
            <a:grpSpLocks/>
          </p:cNvGrpSpPr>
          <p:nvPr/>
        </p:nvGrpSpPr>
        <p:grpSpPr bwMode="auto">
          <a:xfrm>
            <a:off x="5124450" y="1882775"/>
            <a:ext cx="781050" cy="828675"/>
            <a:chOff x="7629528" y="1904906"/>
            <a:chExt cx="889000" cy="850992"/>
          </a:xfrm>
        </p:grpSpPr>
        <p:cxnSp>
          <p:nvCxnSpPr>
            <p:cNvPr id="170" name="Straight Arrow Connector 169"/>
            <p:cNvCxnSpPr>
              <a:cxnSpLocks noChangeShapeType="1"/>
            </p:cNvCxnSpPr>
            <p:nvPr/>
          </p:nvCxnSpPr>
          <p:spPr bwMode="auto">
            <a:xfrm rot="16200000" flipH="1">
              <a:off x="7658100" y="1990725"/>
              <a:ext cx="295372" cy="231684"/>
            </a:xfrm>
            <a:prstGeom prst="straightConnector1">
              <a:avLst/>
            </a:prstGeom>
            <a:noFill/>
            <a:ln w="25400">
              <a:solidFill>
                <a:schemeClr val="hlink"/>
              </a:solidFill>
              <a:round/>
              <a:headEnd type="arrow" w="med" len="med"/>
              <a:tailEnd type="arrow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171" name="Straight Arrow Connector 170"/>
            <p:cNvCxnSpPr>
              <a:cxnSpLocks noChangeShapeType="1"/>
            </p:cNvCxnSpPr>
            <p:nvPr/>
          </p:nvCxnSpPr>
          <p:spPr bwMode="auto">
            <a:xfrm rot="16200000" flipH="1">
              <a:off x="8128000" y="2412999"/>
              <a:ext cx="342903" cy="279403"/>
            </a:xfrm>
            <a:prstGeom prst="straightConnector1">
              <a:avLst/>
            </a:prstGeom>
            <a:noFill/>
            <a:ln w="25400">
              <a:solidFill>
                <a:schemeClr val="hlink"/>
              </a:solidFill>
              <a:round/>
              <a:headEnd type="arrow" w="med" len="med"/>
              <a:tailEnd type="arrow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172" name="Straight Arrow Connector 171"/>
            <p:cNvCxnSpPr>
              <a:cxnSpLocks noChangeShapeType="1"/>
            </p:cNvCxnSpPr>
            <p:nvPr/>
          </p:nvCxnSpPr>
          <p:spPr bwMode="auto">
            <a:xfrm rot="10800000" flipV="1">
              <a:off x="8096250" y="1904906"/>
              <a:ext cx="422278" cy="349344"/>
            </a:xfrm>
            <a:prstGeom prst="straightConnector1">
              <a:avLst/>
            </a:prstGeom>
            <a:noFill/>
            <a:ln w="25400">
              <a:solidFill>
                <a:schemeClr val="hlink"/>
              </a:solidFill>
              <a:round/>
              <a:headEnd type="arrow" w="med" len="med"/>
              <a:tailEnd type="arrow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173" name="Straight Arrow Connector 172"/>
            <p:cNvCxnSpPr>
              <a:cxnSpLocks noChangeShapeType="1"/>
            </p:cNvCxnSpPr>
            <p:nvPr/>
          </p:nvCxnSpPr>
          <p:spPr bwMode="auto">
            <a:xfrm rot="5400000">
              <a:off x="7620002" y="2390775"/>
              <a:ext cx="374649" cy="355598"/>
            </a:xfrm>
            <a:prstGeom prst="straightConnector1">
              <a:avLst/>
            </a:prstGeom>
            <a:noFill/>
            <a:ln w="25400">
              <a:solidFill>
                <a:schemeClr val="hlink"/>
              </a:solidFill>
              <a:round/>
              <a:headEnd type="arrow" w="med" len="med"/>
              <a:tailEnd type="arrow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</p:grpSp>
      <p:grpSp>
        <p:nvGrpSpPr>
          <p:cNvPr id="185" name="Group 184"/>
          <p:cNvGrpSpPr>
            <a:grpSpLocks/>
          </p:cNvGrpSpPr>
          <p:nvPr/>
        </p:nvGrpSpPr>
        <p:grpSpPr bwMode="auto">
          <a:xfrm>
            <a:off x="6313488" y="3008313"/>
            <a:ext cx="733425" cy="496887"/>
            <a:chOff x="6312851" y="3008748"/>
            <a:chExt cx="733631" cy="496456"/>
          </a:xfrm>
        </p:grpSpPr>
        <p:cxnSp>
          <p:nvCxnSpPr>
            <p:cNvPr id="165" name="Straight Arrow Connector 164"/>
            <p:cNvCxnSpPr>
              <a:cxnSpLocks noChangeShapeType="1"/>
            </p:cNvCxnSpPr>
            <p:nvPr/>
          </p:nvCxnSpPr>
          <p:spPr bwMode="auto">
            <a:xfrm rot="5400000">
              <a:off x="6803973" y="3228828"/>
              <a:ext cx="462589" cy="22429"/>
            </a:xfrm>
            <a:prstGeom prst="straightConnector1">
              <a:avLst/>
            </a:prstGeom>
            <a:noFill/>
            <a:ln w="25400">
              <a:solidFill>
                <a:schemeClr val="hlink"/>
              </a:solidFill>
              <a:round/>
              <a:headEnd type="arrow" w="med" len="med"/>
              <a:tailEnd type="arrow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184" name="Straight Arrow Connector 183"/>
            <p:cNvCxnSpPr>
              <a:cxnSpLocks noChangeShapeType="1"/>
            </p:cNvCxnSpPr>
            <p:nvPr/>
          </p:nvCxnSpPr>
          <p:spPr bwMode="auto">
            <a:xfrm rot="5400000">
              <a:off x="6092771" y="3262695"/>
              <a:ext cx="462589" cy="22429"/>
            </a:xfrm>
            <a:prstGeom prst="straightConnector1">
              <a:avLst/>
            </a:prstGeom>
            <a:noFill/>
            <a:ln w="25400">
              <a:solidFill>
                <a:schemeClr val="hlink"/>
              </a:solidFill>
              <a:round/>
              <a:headEnd type="arrow" w="med" len="med"/>
              <a:tailEnd type="arrow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</p:grpSp>
      <p:sp>
        <p:nvSpPr>
          <p:cNvPr id="724122" name="Rectangle 154"/>
          <p:cNvSpPr>
            <a:spLocks noChangeArrowheads="1"/>
          </p:cNvSpPr>
          <p:nvPr/>
        </p:nvSpPr>
        <p:spPr bwMode="auto">
          <a:xfrm>
            <a:off x="-533400" y="7023522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63500" dir="2700000" algn="ctr" rotWithShape="0">
              <a:srgbClr val="32332D">
                <a:alpha val="70000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4400" dirty="0" err="1">
                <a:solidFill>
                  <a:schemeClr val="folHlink"/>
                </a:solidFill>
                <a:latin typeface="Arial" charset="0"/>
                <a:ea typeface="Osaka" charset="-128"/>
                <a:cs typeface="Osaka" charset="-128"/>
              </a:rPr>
              <a:t>Trad'l</a:t>
            </a:r>
            <a:r>
              <a:rPr lang="en-US" sz="4400" dirty="0">
                <a:solidFill>
                  <a:schemeClr val="folHlink"/>
                </a:solidFill>
                <a:latin typeface="Arial" charset="0"/>
                <a:ea typeface="Osaka" charset="-128"/>
                <a:cs typeface="Osaka" charset="-128"/>
              </a:rPr>
              <a:t> </a:t>
            </a:r>
            <a:r>
              <a:rPr lang="en-US" sz="4400" dirty="0" smtClean="0">
                <a:solidFill>
                  <a:schemeClr val="folHlink"/>
                </a:solidFill>
                <a:latin typeface="Arial" charset="0"/>
                <a:ea typeface="Osaka" charset="-128"/>
                <a:cs typeface="Osaka" charset="-128"/>
              </a:rPr>
              <a:t>Classroom </a:t>
            </a:r>
            <a:r>
              <a:rPr lang="en-US" sz="4400" i="1" dirty="0" err="1">
                <a:solidFill>
                  <a:schemeClr val="folHlink"/>
                </a:solidFill>
                <a:latin typeface="Arial" charset="0"/>
                <a:ea typeface="Osaka" charset="-128"/>
                <a:cs typeface="Osaka" charset="-128"/>
              </a:rPr>
              <a:t>vs</a:t>
            </a:r>
            <a:r>
              <a:rPr lang="en-US" sz="4400" dirty="0">
                <a:solidFill>
                  <a:schemeClr val="folHlink"/>
                </a:solidFill>
                <a:latin typeface="Arial" charset="0"/>
                <a:ea typeface="Osaka" charset="-128"/>
                <a:cs typeface="Osaka" charset="-128"/>
              </a:rPr>
              <a:t>     Tutorial  </a:t>
            </a:r>
          </a:p>
        </p:txBody>
      </p:sp>
      <p:sp>
        <p:nvSpPr>
          <p:cNvPr id="166" name="Rectangle 2"/>
          <p:cNvSpPr txBox="1">
            <a:spLocks noChangeArrowheads="1"/>
          </p:cNvSpPr>
          <p:nvPr/>
        </p:nvSpPr>
        <p:spPr>
          <a:xfrm>
            <a:off x="0" y="11532"/>
            <a:ext cx="91440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>
                <a:solidFill>
                  <a:srgbClr val="660066"/>
                </a:solidFill>
              </a:rPr>
              <a:t>  </a:t>
            </a:r>
            <a:r>
              <a:rPr lang="en-US" dirty="0" err="1" smtClean="0">
                <a:solidFill>
                  <a:srgbClr val="660066"/>
                </a:solidFill>
              </a:rPr>
              <a:t>Trad’l</a:t>
            </a:r>
            <a:r>
              <a:rPr lang="en-US" dirty="0" smtClean="0">
                <a:solidFill>
                  <a:srgbClr val="660066"/>
                </a:solidFill>
              </a:rPr>
              <a:t> Classroom   vs.    Tutorials</a:t>
            </a:r>
            <a:endParaRPr lang="en-US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149354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4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 autoUpdateAnimBg="0"/>
      <p:bldP spid="101" grpId="0" animBg="1" autoUpdateAnimBg="0"/>
      <p:bldP spid="118" grpId="0" animBg="1" autoUpdateAnimBg="0"/>
      <p:bldP spid="134" grpId="0" animBg="1" autoUpdateAnimBg="0"/>
      <p:bldP spid="135" grpId="0" animBg="1" autoUpdateAnimBg="0"/>
      <p:bldP spid="136" grpId="0" animBg="1" autoUpdateAnimBg="0"/>
      <p:bldP spid="137" grpId="0" animBg="1" autoUpdateAnimBg="0"/>
      <p:bldP spid="138" grpId="0" animBg="1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69092"/>
            <a:ext cx="9144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dirty="0" smtClean="0"/>
              <a:t>Socratic Dialogue</a:t>
            </a:r>
            <a:endParaRPr lang="en-US" sz="4200" dirty="0"/>
          </a:p>
        </p:txBody>
      </p:sp>
      <p:pic>
        <p:nvPicPr>
          <p:cNvPr id="13" name="Picture 5" descr="tutorial-photo-commente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907756"/>
            <a:ext cx="7543800" cy="4535487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36258" name="Straight Connector 24"/>
          <p:cNvCxnSpPr>
            <a:cxnSpLocks noChangeShapeType="1"/>
          </p:cNvCxnSpPr>
          <p:nvPr/>
        </p:nvCxnSpPr>
        <p:spPr bwMode="auto">
          <a:xfrm>
            <a:off x="2627313" y="3840163"/>
            <a:ext cx="4408487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sp>
        <p:nvSpPr>
          <p:cNvPr id="73625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9050"/>
            <a:ext cx="7772400" cy="1143000"/>
          </a:xfrm>
        </p:spPr>
        <p:txBody>
          <a:bodyPr/>
          <a:lstStyle/>
          <a:p>
            <a:r>
              <a:rPr lang="en-US" sz="3200" dirty="0">
                <a:solidFill>
                  <a:srgbClr val="000000"/>
                </a:solidFill>
              </a:rPr>
              <a:t>Impact on different pretest populations:</a:t>
            </a:r>
            <a:br>
              <a:rPr lang="en-US" sz="3200" dirty="0">
                <a:solidFill>
                  <a:srgbClr val="000000"/>
                </a:solidFill>
              </a:rPr>
            </a:br>
            <a:r>
              <a:rPr lang="en-US" sz="3200" dirty="0">
                <a:solidFill>
                  <a:srgbClr val="000000"/>
                </a:solidFill>
              </a:rPr>
              <a:t>"low starters" pretest &lt;=12.5%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36260" name="Text Box 10"/>
          <p:cNvSpPr txBox="1">
            <a:spLocks noChangeArrowheads="1"/>
          </p:cNvSpPr>
          <p:nvPr/>
        </p:nvSpPr>
        <p:spPr bwMode="auto">
          <a:xfrm>
            <a:off x="431800" y="6080125"/>
            <a:ext cx="8437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36261" name="TextBox 12"/>
          <p:cNvSpPr txBox="1">
            <a:spLocks noChangeArrowheads="1"/>
          </p:cNvSpPr>
          <p:nvPr/>
        </p:nvSpPr>
        <p:spPr bwMode="auto">
          <a:xfrm>
            <a:off x="3301208" y="4718576"/>
            <a:ext cx="137318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  <a:ea typeface="Osaka" charset="-128"/>
                <a:cs typeface="Osaka" charset="-128"/>
              </a:rPr>
              <a:t>Tutorial</a:t>
            </a:r>
            <a:endParaRPr lang="en-US" dirty="0">
              <a:solidFill>
                <a:srgbClr val="000000"/>
              </a:solidFill>
              <a:ea typeface="Osaka" charset="-128"/>
              <a:cs typeface="Osaka" charset="-128"/>
            </a:endParaRPr>
          </a:p>
          <a:p>
            <a:pPr algn="ctr"/>
            <a:r>
              <a:rPr lang="en-US" dirty="0" smtClean="0">
                <a:solidFill>
                  <a:srgbClr val="000000"/>
                </a:solidFill>
                <a:ea typeface="Osaka" charset="-128"/>
                <a:cs typeface="Osaka" charset="-128"/>
              </a:rPr>
              <a:t>(</a:t>
            </a:r>
            <a:r>
              <a:rPr lang="en-US" dirty="0">
                <a:solidFill>
                  <a:srgbClr val="000000"/>
                </a:solidFill>
                <a:ea typeface="Osaka" charset="-128"/>
                <a:cs typeface="Osaka" charset="-128"/>
              </a:rPr>
              <a:t>23%)</a:t>
            </a:r>
          </a:p>
        </p:txBody>
      </p:sp>
      <p:sp>
        <p:nvSpPr>
          <p:cNvPr id="736263" name="TextBox 14"/>
          <p:cNvSpPr txBox="1">
            <a:spLocks noChangeArrowheads="1"/>
          </p:cNvSpPr>
          <p:nvPr/>
        </p:nvSpPr>
        <p:spPr bwMode="auto">
          <a:xfrm>
            <a:off x="5150435" y="4718576"/>
            <a:ext cx="118578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  <a:ea typeface="Osaka" charset="-128"/>
                <a:cs typeface="Osaka" charset="-128"/>
              </a:rPr>
              <a:t>Traditional</a:t>
            </a:r>
            <a:endParaRPr lang="en-US" dirty="0">
              <a:solidFill>
                <a:srgbClr val="000000"/>
              </a:solidFill>
              <a:ea typeface="Osaka" charset="-128"/>
              <a:cs typeface="Osaka" charset="-128"/>
            </a:endParaRPr>
          </a:p>
          <a:p>
            <a:pPr algn="ctr"/>
            <a:r>
              <a:rPr lang="en-US" dirty="0">
                <a:solidFill>
                  <a:srgbClr val="000000"/>
                </a:solidFill>
                <a:ea typeface="Osaka" charset="-128"/>
                <a:cs typeface="Osaka" charset="-128"/>
              </a:rPr>
              <a:t>   </a:t>
            </a:r>
            <a:r>
              <a:rPr lang="en-US" dirty="0" smtClean="0">
                <a:solidFill>
                  <a:srgbClr val="000000"/>
                </a:solidFill>
                <a:ea typeface="Osaka" charset="-128"/>
                <a:cs typeface="Osaka" charset="-128"/>
              </a:rPr>
              <a:t>(</a:t>
            </a:r>
            <a:r>
              <a:rPr lang="en-US" dirty="0">
                <a:solidFill>
                  <a:srgbClr val="000000"/>
                </a:solidFill>
                <a:ea typeface="Osaka" charset="-128"/>
                <a:cs typeface="Osaka" charset="-128"/>
              </a:rPr>
              <a:t>22%)</a:t>
            </a:r>
          </a:p>
        </p:txBody>
      </p:sp>
      <p:cxnSp>
        <p:nvCxnSpPr>
          <p:cNvPr id="736264" name="Straight Connector 18"/>
          <p:cNvCxnSpPr>
            <a:cxnSpLocks noChangeShapeType="1"/>
          </p:cNvCxnSpPr>
          <p:nvPr/>
        </p:nvCxnSpPr>
        <p:spPr bwMode="auto">
          <a:xfrm rot="5400000">
            <a:off x="1350169" y="3423444"/>
            <a:ext cx="258445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36265" name="Straight Connector 19"/>
          <p:cNvCxnSpPr>
            <a:cxnSpLocks noChangeShapeType="1"/>
          </p:cNvCxnSpPr>
          <p:nvPr/>
        </p:nvCxnSpPr>
        <p:spPr bwMode="auto">
          <a:xfrm rot="10800000">
            <a:off x="2655888" y="4714875"/>
            <a:ext cx="4379912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36267" name="Straight Connector 23"/>
          <p:cNvCxnSpPr>
            <a:cxnSpLocks noChangeShapeType="1"/>
          </p:cNvCxnSpPr>
          <p:nvPr/>
        </p:nvCxnSpPr>
        <p:spPr bwMode="auto">
          <a:xfrm>
            <a:off x="2641600" y="4262438"/>
            <a:ext cx="4410075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36268" name="Straight Connector 25"/>
          <p:cNvCxnSpPr>
            <a:cxnSpLocks noChangeShapeType="1"/>
          </p:cNvCxnSpPr>
          <p:nvPr/>
        </p:nvCxnSpPr>
        <p:spPr bwMode="auto">
          <a:xfrm>
            <a:off x="2663825" y="3408363"/>
            <a:ext cx="4408488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36269" name="Straight Connector 26"/>
          <p:cNvCxnSpPr>
            <a:cxnSpLocks noChangeShapeType="1"/>
          </p:cNvCxnSpPr>
          <p:nvPr/>
        </p:nvCxnSpPr>
        <p:spPr bwMode="auto">
          <a:xfrm>
            <a:off x="2647950" y="2984500"/>
            <a:ext cx="4410075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36270" name="Straight Connector 27"/>
          <p:cNvCxnSpPr>
            <a:cxnSpLocks noChangeShapeType="1"/>
          </p:cNvCxnSpPr>
          <p:nvPr/>
        </p:nvCxnSpPr>
        <p:spPr bwMode="auto">
          <a:xfrm>
            <a:off x="2640013" y="2538413"/>
            <a:ext cx="4408487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grpSp>
        <p:nvGrpSpPr>
          <p:cNvPr id="2" name="Group 1"/>
          <p:cNvGrpSpPr/>
          <p:nvPr/>
        </p:nvGrpSpPr>
        <p:grpSpPr>
          <a:xfrm>
            <a:off x="3687763" y="2432050"/>
            <a:ext cx="614363" cy="2265363"/>
            <a:chOff x="3073400" y="2438400"/>
            <a:chExt cx="614363" cy="2265363"/>
          </a:xfrm>
        </p:grpSpPr>
        <p:sp>
          <p:nvSpPr>
            <p:cNvPr id="736271" name="Rectangle 10"/>
            <p:cNvSpPr>
              <a:spLocks noChangeArrowheads="1"/>
            </p:cNvSpPr>
            <p:nvPr/>
          </p:nvSpPr>
          <p:spPr bwMode="auto">
            <a:xfrm>
              <a:off x="3073400" y="2571750"/>
              <a:ext cx="614363" cy="213201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ea typeface="Osaka" charset="-128"/>
                <a:cs typeface="Osaka" charset="-128"/>
              </a:endParaRPr>
            </a:p>
          </p:txBody>
        </p:sp>
        <p:cxnSp>
          <p:nvCxnSpPr>
            <p:cNvPr id="736274" name="Straight Connector 31"/>
            <p:cNvCxnSpPr>
              <a:cxnSpLocks noChangeShapeType="1"/>
            </p:cNvCxnSpPr>
            <p:nvPr/>
          </p:nvCxnSpPr>
          <p:spPr bwMode="auto">
            <a:xfrm rot="5400000">
              <a:off x="3226594" y="2583656"/>
              <a:ext cx="292100" cy="1588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3" name="Group 2"/>
          <p:cNvGrpSpPr/>
          <p:nvPr/>
        </p:nvGrpSpPr>
        <p:grpSpPr>
          <a:xfrm>
            <a:off x="5445802" y="3495675"/>
            <a:ext cx="635000" cy="1201738"/>
            <a:chOff x="6030913" y="3495675"/>
            <a:chExt cx="635000" cy="1201738"/>
          </a:xfrm>
        </p:grpSpPr>
        <p:sp>
          <p:nvSpPr>
            <p:cNvPr id="736273" name="Rectangle 15"/>
            <p:cNvSpPr>
              <a:spLocks noChangeArrowheads="1"/>
            </p:cNvSpPr>
            <p:nvPr/>
          </p:nvSpPr>
          <p:spPr bwMode="auto">
            <a:xfrm>
              <a:off x="6030913" y="3660775"/>
              <a:ext cx="635000" cy="1036638"/>
            </a:xfrm>
            <a:prstGeom prst="rect">
              <a:avLst/>
            </a:prstGeom>
            <a:solidFill>
              <a:srgbClr val="FF00FF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ea typeface="Osaka" charset="-128"/>
                <a:cs typeface="Osaka" charset="-128"/>
              </a:endParaRPr>
            </a:p>
          </p:txBody>
        </p:sp>
        <p:cxnSp>
          <p:nvCxnSpPr>
            <p:cNvPr id="736276" name="Straight Connector 33"/>
            <p:cNvCxnSpPr>
              <a:cxnSpLocks noChangeShapeType="1"/>
            </p:cNvCxnSpPr>
            <p:nvPr/>
          </p:nvCxnSpPr>
          <p:spPr bwMode="auto">
            <a:xfrm rot="5400000">
              <a:off x="6196807" y="3640931"/>
              <a:ext cx="292100" cy="1587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/>
            </a:ln>
          </p:spPr>
        </p:cxnSp>
      </p:grpSp>
      <p:cxnSp>
        <p:nvCxnSpPr>
          <p:cNvPr id="736277" name="Straight Connector 36"/>
          <p:cNvCxnSpPr>
            <a:cxnSpLocks noChangeShapeType="1"/>
          </p:cNvCxnSpPr>
          <p:nvPr/>
        </p:nvCxnSpPr>
        <p:spPr bwMode="auto">
          <a:xfrm rot="10800000">
            <a:off x="2617788" y="2122488"/>
            <a:ext cx="4381500" cy="1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36278" name="Straight Connector 37"/>
          <p:cNvCxnSpPr>
            <a:cxnSpLocks noChangeShapeType="1"/>
          </p:cNvCxnSpPr>
          <p:nvPr/>
        </p:nvCxnSpPr>
        <p:spPr bwMode="auto">
          <a:xfrm rot="5400000">
            <a:off x="5765007" y="3415506"/>
            <a:ext cx="2584450" cy="1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</p:cxnSp>
      <p:sp>
        <p:nvSpPr>
          <p:cNvPr id="736279" name="TextBox 38"/>
          <p:cNvSpPr txBox="1">
            <a:spLocks noChangeArrowheads="1"/>
          </p:cNvSpPr>
          <p:nvPr/>
        </p:nvSpPr>
        <p:spPr bwMode="auto">
          <a:xfrm>
            <a:off x="1237138" y="2848917"/>
            <a:ext cx="6361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ea typeface="Osaka" charset="-128"/>
                <a:cs typeface="Osaka" charset="-128"/>
              </a:rPr>
              <a:t>&lt;g&gt;</a:t>
            </a:r>
          </a:p>
        </p:txBody>
      </p:sp>
      <p:sp>
        <p:nvSpPr>
          <p:cNvPr id="736280" name="Text Box 10"/>
          <p:cNvSpPr txBox="1">
            <a:spLocks noChangeArrowheads="1"/>
          </p:cNvSpPr>
          <p:nvPr/>
        </p:nvSpPr>
        <p:spPr bwMode="auto">
          <a:xfrm>
            <a:off x="1036638" y="5031569"/>
            <a:ext cx="25701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(% of class in this pool)</a:t>
            </a:r>
            <a:endParaRPr lang="en-US" sz="2000" dirty="0">
              <a:solidFill>
                <a:srgbClr val="000000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36281" name="Text Box 33"/>
          <p:cNvSpPr txBox="1">
            <a:spLocks noChangeArrowheads="1"/>
          </p:cNvSpPr>
          <p:nvPr/>
        </p:nvSpPr>
        <p:spPr bwMode="auto">
          <a:xfrm>
            <a:off x="958850" y="6400800"/>
            <a:ext cx="36195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b="1">
                <a:latin typeface="Times New Roman" charset="0"/>
                <a:ea typeface="Osaka" charset="-128"/>
                <a:cs typeface="Osaka" charset="-128"/>
              </a:rPr>
              <a:t>S. Pollock,  2005 </a:t>
            </a:r>
            <a:r>
              <a:rPr lang="en-US" sz="1800" b="1" i="1">
                <a:latin typeface="Times New Roman" charset="0"/>
                <a:ea typeface="Osaka" charset="-128"/>
                <a:cs typeface="Osaka" charset="-128"/>
              </a:rPr>
              <a:t>PERC proceedings</a:t>
            </a:r>
            <a:endParaRPr lang="en-US" sz="1800" b="1">
              <a:latin typeface="Times New Roman" charset="0"/>
              <a:ea typeface="Osaka" charset="-128"/>
              <a:cs typeface="Osaka" charset="-128"/>
            </a:endParaRPr>
          </a:p>
        </p:txBody>
      </p:sp>
      <p:sp>
        <p:nvSpPr>
          <p:cNvPr id="28" name="TextBox 21"/>
          <p:cNvSpPr txBox="1">
            <a:spLocks noChangeArrowheads="1"/>
          </p:cNvSpPr>
          <p:nvPr/>
        </p:nvSpPr>
        <p:spPr bwMode="auto">
          <a:xfrm>
            <a:off x="2025650" y="1942096"/>
            <a:ext cx="695325" cy="260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 dirty="0">
              <a:ea typeface="Osaka" charset="-128"/>
              <a:cs typeface="Osaka" charset="-128"/>
            </a:endParaRPr>
          </a:p>
          <a:p>
            <a:endParaRPr lang="en-US" sz="800" dirty="0">
              <a:ea typeface="Osaka" charset="-128"/>
              <a:cs typeface="Osaka" charset="-128"/>
            </a:endParaRPr>
          </a:p>
          <a:p>
            <a:r>
              <a:rPr lang="en-US" sz="1600" dirty="0">
                <a:ea typeface="Osaka" charset="-128"/>
                <a:cs typeface="Osaka" charset="-128"/>
              </a:rPr>
              <a:t>0.5</a:t>
            </a:r>
          </a:p>
          <a:p>
            <a:endParaRPr lang="en-US" sz="1400" dirty="0">
              <a:ea typeface="Osaka" charset="-128"/>
              <a:cs typeface="Osaka" charset="-128"/>
            </a:endParaRPr>
          </a:p>
          <a:p>
            <a:r>
              <a:rPr lang="en-US" sz="1600" dirty="0">
                <a:ea typeface="Osaka" charset="-128"/>
                <a:cs typeface="Osaka" charset="-128"/>
              </a:rPr>
              <a:t>0.4</a:t>
            </a:r>
          </a:p>
          <a:p>
            <a:endParaRPr lang="en-US" sz="1400" dirty="0">
              <a:ea typeface="Osaka" charset="-128"/>
              <a:cs typeface="Osaka" charset="-128"/>
            </a:endParaRPr>
          </a:p>
          <a:p>
            <a:r>
              <a:rPr lang="en-US" sz="1600" dirty="0">
                <a:ea typeface="Osaka" charset="-128"/>
                <a:cs typeface="Osaka" charset="-128"/>
              </a:rPr>
              <a:t>0.3</a:t>
            </a:r>
          </a:p>
          <a:p>
            <a:endParaRPr lang="en-US" sz="1200" dirty="0">
              <a:ea typeface="Osaka" charset="-128"/>
              <a:cs typeface="Osaka" charset="-128"/>
            </a:endParaRPr>
          </a:p>
          <a:p>
            <a:r>
              <a:rPr lang="en-US" sz="1600" dirty="0">
                <a:ea typeface="Osaka" charset="-128"/>
                <a:cs typeface="Osaka" charset="-128"/>
              </a:rPr>
              <a:t>0.2</a:t>
            </a:r>
          </a:p>
          <a:p>
            <a:endParaRPr lang="en-US" sz="1200" dirty="0">
              <a:ea typeface="Osaka" charset="-128"/>
              <a:cs typeface="Osaka" charset="-128"/>
            </a:endParaRPr>
          </a:p>
          <a:p>
            <a:r>
              <a:rPr lang="en-US" sz="1600" dirty="0">
                <a:ea typeface="Osaka" charset="-128"/>
                <a:cs typeface="Osaka" charset="-128"/>
              </a:rPr>
              <a:t>0.1</a:t>
            </a:r>
          </a:p>
        </p:txBody>
      </p:sp>
    </p:spTree>
    <p:extLst>
      <p:ext uri="{BB962C8B-B14F-4D97-AF65-F5344CB8AC3E}">
        <p14:creationId xmlns:p14="http://schemas.microsoft.com/office/powerpoint/2010/main" xmlns="" val="3723179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3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-19050"/>
            <a:ext cx="7772400" cy="1143000"/>
          </a:xfrm>
        </p:spPr>
        <p:txBody>
          <a:bodyPr/>
          <a:lstStyle/>
          <a:p>
            <a:r>
              <a:rPr lang="en-US" sz="3200">
                <a:solidFill>
                  <a:schemeClr val="tx1"/>
                </a:solidFill>
              </a:rPr>
              <a:t>Impact on different pretest populations:</a:t>
            </a:r>
            <a:br>
              <a:rPr lang="en-US" sz="3200">
                <a:solidFill>
                  <a:schemeClr val="tx1"/>
                </a:solidFill>
              </a:rPr>
            </a:br>
            <a:r>
              <a:rPr lang="en-US" sz="3200">
                <a:solidFill>
                  <a:schemeClr val="tx1"/>
                </a:solidFill>
              </a:rPr>
              <a:t>"high starters"  50&lt;pre&lt;93%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738307" name="Text Box 9"/>
          <p:cNvSpPr txBox="1">
            <a:spLocks noChangeArrowheads="1"/>
          </p:cNvSpPr>
          <p:nvPr/>
        </p:nvSpPr>
        <p:spPr bwMode="auto">
          <a:xfrm>
            <a:off x="539750" y="6034088"/>
            <a:ext cx="830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cxnSp>
        <p:nvCxnSpPr>
          <p:cNvPr id="738309" name="Straight Connector 18"/>
          <p:cNvCxnSpPr>
            <a:cxnSpLocks noChangeShapeType="1"/>
          </p:cNvCxnSpPr>
          <p:nvPr/>
        </p:nvCxnSpPr>
        <p:spPr bwMode="auto">
          <a:xfrm>
            <a:off x="2627313" y="4029075"/>
            <a:ext cx="4408487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38313" name="Straight Connector 22"/>
          <p:cNvCxnSpPr>
            <a:cxnSpLocks noChangeShapeType="1"/>
          </p:cNvCxnSpPr>
          <p:nvPr/>
        </p:nvCxnSpPr>
        <p:spPr bwMode="auto">
          <a:xfrm rot="5400000">
            <a:off x="1350169" y="3321844"/>
            <a:ext cx="258445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38315" name="Straight Connector 25"/>
          <p:cNvCxnSpPr>
            <a:cxnSpLocks noChangeShapeType="1"/>
          </p:cNvCxnSpPr>
          <p:nvPr/>
        </p:nvCxnSpPr>
        <p:spPr bwMode="auto">
          <a:xfrm>
            <a:off x="2627313" y="4306888"/>
            <a:ext cx="4408487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38316" name="Straight Connector 26"/>
          <p:cNvCxnSpPr>
            <a:cxnSpLocks noChangeShapeType="1"/>
          </p:cNvCxnSpPr>
          <p:nvPr/>
        </p:nvCxnSpPr>
        <p:spPr bwMode="auto">
          <a:xfrm>
            <a:off x="2663825" y="3729038"/>
            <a:ext cx="4408488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38317" name="Straight Connector 27"/>
          <p:cNvCxnSpPr>
            <a:cxnSpLocks noChangeShapeType="1"/>
          </p:cNvCxnSpPr>
          <p:nvPr/>
        </p:nvCxnSpPr>
        <p:spPr bwMode="auto">
          <a:xfrm>
            <a:off x="2647950" y="3436938"/>
            <a:ext cx="4410075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38318" name="Straight Connector 28"/>
          <p:cNvCxnSpPr>
            <a:cxnSpLocks noChangeShapeType="1"/>
          </p:cNvCxnSpPr>
          <p:nvPr/>
        </p:nvCxnSpPr>
        <p:spPr bwMode="auto">
          <a:xfrm>
            <a:off x="2640013" y="3152812"/>
            <a:ext cx="4408487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38319" name="Straight Connector 32"/>
          <p:cNvCxnSpPr>
            <a:cxnSpLocks noChangeShapeType="1"/>
          </p:cNvCxnSpPr>
          <p:nvPr/>
        </p:nvCxnSpPr>
        <p:spPr bwMode="auto">
          <a:xfrm rot="10800000">
            <a:off x="2647950" y="2020888"/>
            <a:ext cx="4379913" cy="1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38320" name="Straight Connector 33"/>
          <p:cNvCxnSpPr>
            <a:cxnSpLocks noChangeShapeType="1"/>
          </p:cNvCxnSpPr>
          <p:nvPr/>
        </p:nvCxnSpPr>
        <p:spPr bwMode="auto">
          <a:xfrm rot="5400000">
            <a:off x="5737225" y="3313113"/>
            <a:ext cx="2582863" cy="1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38321" name="Straight Connector 36"/>
          <p:cNvCxnSpPr>
            <a:cxnSpLocks noChangeShapeType="1"/>
          </p:cNvCxnSpPr>
          <p:nvPr/>
        </p:nvCxnSpPr>
        <p:spPr bwMode="auto">
          <a:xfrm>
            <a:off x="2625725" y="2859051"/>
            <a:ext cx="4408488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38322" name="Straight Connector 37"/>
          <p:cNvCxnSpPr>
            <a:cxnSpLocks noChangeShapeType="1"/>
          </p:cNvCxnSpPr>
          <p:nvPr/>
        </p:nvCxnSpPr>
        <p:spPr bwMode="auto">
          <a:xfrm>
            <a:off x="2625725" y="2566951"/>
            <a:ext cx="4408488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38323" name="Straight Connector 38"/>
          <p:cNvCxnSpPr>
            <a:cxnSpLocks noChangeShapeType="1"/>
          </p:cNvCxnSpPr>
          <p:nvPr/>
        </p:nvCxnSpPr>
        <p:spPr bwMode="auto">
          <a:xfrm>
            <a:off x="2632075" y="2282825"/>
            <a:ext cx="4408488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grpSp>
        <p:nvGrpSpPr>
          <p:cNvPr id="2" name="Group 1"/>
          <p:cNvGrpSpPr/>
          <p:nvPr/>
        </p:nvGrpSpPr>
        <p:grpSpPr>
          <a:xfrm>
            <a:off x="3711110" y="2162175"/>
            <a:ext cx="635000" cy="2468563"/>
            <a:chOff x="3054350" y="2162175"/>
            <a:chExt cx="635000" cy="2468563"/>
          </a:xfrm>
        </p:grpSpPr>
        <p:sp>
          <p:nvSpPr>
            <p:cNvPr id="738324" name="Rectangle 13"/>
            <p:cNvSpPr>
              <a:spLocks noChangeArrowheads="1"/>
            </p:cNvSpPr>
            <p:nvPr/>
          </p:nvSpPr>
          <p:spPr bwMode="auto">
            <a:xfrm>
              <a:off x="3054350" y="2273300"/>
              <a:ext cx="635000" cy="2357438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ea typeface="Osaka" charset="-128"/>
                <a:cs typeface="Osaka" charset="-128"/>
              </a:endParaRPr>
            </a:p>
          </p:txBody>
        </p:sp>
        <p:cxnSp>
          <p:nvCxnSpPr>
            <p:cNvPr id="738327" name="Straight Connector 29"/>
            <p:cNvCxnSpPr>
              <a:cxnSpLocks noChangeShapeType="1"/>
            </p:cNvCxnSpPr>
            <p:nvPr/>
          </p:nvCxnSpPr>
          <p:spPr bwMode="auto">
            <a:xfrm rot="5400000">
              <a:off x="3227387" y="2306638"/>
              <a:ext cx="290513" cy="1588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3" name="Group 2"/>
          <p:cNvGrpSpPr/>
          <p:nvPr/>
        </p:nvGrpSpPr>
        <p:grpSpPr>
          <a:xfrm>
            <a:off x="5404593" y="2665413"/>
            <a:ext cx="635000" cy="1965325"/>
            <a:chOff x="6046788" y="2665413"/>
            <a:chExt cx="635000" cy="1965325"/>
          </a:xfrm>
        </p:grpSpPr>
        <p:sp>
          <p:nvSpPr>
            <p:cNvPr id="738326" name="Rectangle 17"/>
            <p:cNvSpPr>
              <a:spLocks noChangeArrowheads="1"/>
            </p:cNvSpPr>
            <p:nvPr/>
          </p:nvSpPr>
          <p:spPr bwMode="auto">
            <a:xfrm>
              <a:off x="6046788" y="2855913"/>
              <a:ext cx="635000" cy="1774825"/>
            </a:xfrm>
            <a:prstGeom prst="rect">
              <a:avLst/>
            </a:prstGeom>
            <a:solidFill>
              <a:srgbClr val="FF00FF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ea typeface="Osaka" charset="-128"/>
                <a:cs typeface="Osaka" charset="-128"/>
              </a:endParaRPr>
            </a:p>
          </p:txBody>
        </p:sp>
        <p:cxnSp>
          <p:nvCxnSpPr>
            <p:cNvPr id="738329" name="Straight Connector 31"/>
            <p:cNvCxnSpPr>
              <a:cxnSpLocks noChangeShapeType="1"/>
            </p:cNvCxnSpPr>
            <p:nvPr/>
          </p:nvCxnSpPr>
          <p:spPr bwMode="auto">
            <a:xfrm rot="5400000">
              <a:off x="6149181" y="2872582"/>
              <a:ext cx="415925" cy="1588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/>
            </a:ln>
          </p:spPr>
        </p:cxnSp>
      </p:grpSp>
      <p:cxnSp>
        <p:nvCxnSpPr>
          <p:cNvPr id="738330" name="Straight Connector 23"/>
          <p:cNvCxnSpPr>
            <a:cxnSpLocks noChangeShapeType="1"/>
          </p:cNvCxnSpPr>
          <p:nvPr/>
        </p:nvCxnSpPr>
        <p:spPr bwMode="auto">
          <a:xfrm rot="10800000">
            <a:off x="2655888" y="4627563"/>
            <a:ext cx="4379912" cy="1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</p:cxnSp>
      <p:sp>
        <p:nvSpPr>
          <p:cNvPr id="738331" name="TextBox 39"/>
          <p:cNvSpPr txBox="1">
            <a:spLocks noChangeArrowheads="1"/>
          </p:cNvSpPr>
          <p:nvPr/>
        </p:nvSpPr>
        <p:spPr bwMode="auto">
          <a:xfrm>
            <a:off x="2078038" y="1416474"/>
            <a:ext cx="695325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 dirty="0">
              <a:ea typeface="Osaka" charset="-128"/>
              <a:cs typeface="Osaka" charset="-128"/>
            </a:endParaRPr>
          </a:p>
          <a:p>
            <a:endParaRPr lang="en-US" sz="800" dirty="0">
              <a:ea typeface="Osaka" charset="-128"/>
              <a:cs typeface="Osaka" charset="-128"/>
            </a:endParaRPr>
          </a:p>
          <a:p>
            <a:r>
              <a:rPr lang="en-US" sz="1800" dirty="0">
                <a:ea typeface="Osaka" charset="-128"/>
                <a:cs typeface="Osaka" charset="-128"/>
              </a:rPr>
              <a:t>0.9</a:t>
            </a:r>
          </a:p>
          <a:p>
            <a:endParaRPr lang="en-US" sz="800" dirty="0">
              <a:ea typeface="Osaka" charset="-128"/>
              <a:cs typeface="Osaka" charset="-128"/>
            </a:endParaRPr>
          </a:p>
          <a:p>
            <a:endParaRPr lang="en-US" sz="1200" dirty="0">
              <a:ea typeface="Osaka" charset="-128"/>
              <a:cs typeface="Osaka" charset="-128"/>
            </a:endParaRPr>
          </a:p>
          <a:p>
            <a:r>
              <a:rPr lang="en-US" sz="1800" dirty="0">
                <a:ea typeface="Osaka" charset="-128"/>
                <a:cs typeface="Osaka" charset="-128"/>
              </a:rPr>
              <a:t>0.7</a:t>
            </a:r>
          </a:p>
          <a:p>
            <a:endParaRPr lang="en-US" sz="800" dirty="0">
              <a:ea typeface="Osaka" charset="-128"/>
              <a:cs typeface="Osaka" charset="-128"/>
            </a:endParaRPr>
          </a:p>
          <a:p>
            <a:endParaRPr lang="en-US" sz="800" dirty="0">
              <a:ea typeface="Osaka" charset="-128"/>
              <a:cs typeface="Osaka" charset="-128"/>
            </a:endParaRPr>
          </a:p>
          <a:p>
            <a:endParaRPr lang="en-US" sz="600" dirty="0">
              <a:ea typeface="Osaka" charset="-128"/>
              <a:cs typeface="Osaka" charset="-128"/>
            </a:endParaRPr>
          </a:p>
          <a:p>
            <a:r>
              <a:rPr lang="en-US" sz="1800" dirty="0">
                <a:ea typeface="Osaka" charset="-128"/>
                <a:cs typeface="Osaka" charset="-128"/>
              </a:rPr>
              <a:t>0.5</a:t>
            </a:r>
          </a:p>
          <a:p>
            <a:endParaRPr lang="en-US" sz="800" dirty="0">
              <a:ea typeface="Osaka" charset="-128"/>
              <a:cs typeface="Osaka" charset="-128"/>
            </a:endParaRPr>
          </a:p>
          <a:p>
            <a:endParaRPr lang="en-US" sz="800" dirty="0">
              <a:ea typeface="Osaka" charset="-128"/>
              <a:cs typeface="Osaka" charset="-128"/>
            </a:endParaRPr>
          </a:p>
          <a:p>
            <a:r>
              <a:rPr lang="en-US" sz="1800" dirty="0">
                <a:ea typeface="Osaka" charset="-128"/>
                <a:cs typeface="Osaka" charset="-128"/>
              </a:rPr>
              <a:t>0.3</a:t>
            </a:r>
          </a:p>
          <a:p>
            <a:endParaRPr lang="en-US" sz="1800" dirty="0">
              <a:ea typeface="Osaka" charset="-128"/>
              <a:cs typeface="Osaka" charset="-128"/>
            </a:endParaRPr>
          </a:p>
          <a:p>
            <a:r>
              <a:rPr lang="en-US" sz="1800" dirty="0">
                <a:ea typeface="Osaka" charset="-128"/>
                <a:cs typeface="Osaka" charset="-128"/>
              </a:rPr>
              <a:t>0.1</a:t>
            </a:r>
          </a:p>
          <a:p>
            <a:endParaRPr lang="en-US" sz="1800" dirty="0">
              <a:ea typeface="Osaka" charset="-128"/>
              <a:cs typeface="Osaka" charset="-128"/>
            </a:endParaRPr>
          </a:p>
        </p:txBody>
      </p:sp>
      <p:sp>
        <p:nvSpPr>
          <p:cNvPr id="738333" name="Text Box 33"/>
          <p:cNvSpPr txBox="1">
            <a:spLocks noChangeArrowheads="1"/>
          </p:cNvSpPr>
          <p:nvPr/>
        </p:nvSpPr>
        <p:spPr bwMode="auto">
          <a:xfrm>
            <a:off x="958850" y="6400800"/>
            <a:ext cx="36195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b="1">
                <a:latin typeface="Times New Roman" charset="0"/>
                <a:ea typeface="Osaka" charset="-128"/>
                <a:cs typeface="Osaka" charset="-128"/>
              </a:rPr>
              <a:t>S. Pollock,  2005 </a:t>
            </a:r>
            <a:r>
              <a:rPr lang="en-US" sz="1800" b="1" i="1">
                <a:latin typeface="Times New Roman" charset="0"/>
                <a:ea typeface="Osaka" charset="-128"/>
                <a:cs typeface="Osaka" charset="-128"/>
              </a:rPr>
              <a:t>PERC proceedings</a:t>
            </a:r>
            <a:endParaRPr lang="en-US" sz="1800" b="1">
              <a:latin typeface="Times New Roman" charset="0"/>
              <a:ea typeface="Osaka" charset="-128"/>
              <a:cs typeface="Osaka" charset="-128"/>
            </a:endParaRPr>
          </a:p>
        </p:txBody>
      </p:sp>
      <p:sp>
        <p:nvSpPr>
          <p:cNvPr id="29" name="Text Box 10"/>
          <p:cNvSpPr txBox="1">
            <a:spLocks noChangeArrowheads="1"/>
          </p:cNvSpPr>
          <p:nvPr/>
        </p:nvSpPr>
        <p:spPr bwMode="auto">
          <a:xfrm>
            <a:off x="1036638" y="5031569"/>
            <a:ext cx="25701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(% of class in this pool)</a:t>
            </a:r>
            <a:endParaRPr lang="en-US" sz="2000" dirty="0">
              <a:solidFill>
                <a:srgbClr val="000000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0" name="TextBox 12"/>
          <p:cNvSpPr txBox="1">
            <a:spLocks noChangeArrowheads="1"/>
          </p:cNvSpPr>
          <p:nvPr/>
        </p:nvSpPr>
        <p:spPr bwMode="auto">
          <a:xfrm>
            <a:off x="3301208" y="4718576"/>
            <a:ext cx="137318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  <a:ea typeface="Osaka" charset="-128"/>
                <a:cs typeface="Osaka" charset="-128"/>
              </a:rPr>
              <a:t>Tutorial</a:t>
            </a:r>
            <a:endParaRPr lang="en-US" dirty="0">
              <a:solidFill>
                <a:srgbClr val="000000"/>
              </a:solidFill>
              <a:ea typeface="Osaka" charset="-128"/>
              <a:cs typeface="Osaka" charset="-128"/>
            </a:endParaRPr>
          </a:p>
          <a:p>
            <a:pPr algn="ctr"/>
            <a:r>
              <a:rPr lang="en-US" dirty="0" smtClean="0">
                <a:solidFill>
                  <a:srgbClr val="000000"/>
                </a:solidFill>
                <a:ea typeface="Osaka" charset="-128"/>
                <a:cs typeface="Osaka" charset="-128"/>
              </a:rPr>
              <a:t>(</a:t>
            </a:r>
            <a:r>
              <a:rPr lang="en-US" dirty="0">
                <a:solidFill>
                  <a:srgbClr val="000000"/>
                </a:solidFill>
                <a:ea typeface="Osaka" charset="-128"/>
                <a:cs typeface="Osaka" charset="-128"/>
              </a:rPr>
              <a:t>1</a:t>
            </a:r>
            <a:r>
              <a:rPr lang="en-US" dirty="0" smtClean="0">
                <a:solidFill>
                  <a:srgbClr val="000000"/>
                </a:solidFill>
                <a:ea typeface="Osaka" charset="-128"/>
                <a:cs typeface="Osaka" charset="-128"/>
              </a:rPr>
              <a:t>3</a:t>
            </a:r>
            <a:r>
              <a:rPr lang="en-US" dirty="0">
                <a:solidFill>
                  <a:srgbClr val="000000"/>
                </a:solidFill>
                <a:ea typeface="Osaka" charset="-128"/>
                <a:cs typeface="Osaka" charset="-128"/>
              </a:rPr>
              <a:t>%)</a:t>
            </a:r>
          </a:p>
        </p:txBody>
      </p:sp>
      <p:sp>
        <p:nvSpPr>
          <p:cNvPr id="31" name="TextBox 14"/>
          <p:cNvSpPr txBox="1">
            <a:spLocks noChangeArrowheads="1"/>
          </p:cNvSpPr>
          <p:nvPr/>
        </p:nvSpPr>
        <p:spPr bwMode="auto">
          <a:xfrm>
            <a:off x="5150435" y="4718576"/>
            <a:ext cx="118578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  <a:ea typeface="Osaka" charset="-128"/>
                <a:cs typeface="Osaka" charset="-128"/>
              </a:rPr>
              <a:t>Traditional</a:t>
            </a:r>
            <a:endParaRPr lang="en-US" dirty="0">
              <a:solidFill>
                <a:srgbClr val="000000"/>
              </a:solidFill>
              <a:ea typeface="Osaka" charset="-128"/>
              <a:cs typeface="Osaka" charset="-128"/>
            </a:endParaRPr>
          </a:p>
          <a:p>
            <a:pPr algn="ctr"/>
            <a:r>
              <a:rPr lang="en-US" dirty="0">
                <a:solidFill>
                  <a:srgbClr val="000000"/>
                </a:solidFill>
                <a:ea typeface="Osaka" charset="-128"/>
                <a:cs typeface="Osaka" charset="-128"/>
              </a:rPr>
              <a:t>   </a:t>
            </a:r>
            <a:r>
              <a:rPr lang="en-US" dirty="0" smtClean="0">
                <a:solidFill>
                  <a:srgbClr val="000000"/>
                </a:solidFill>
                <a:ea typeface="Osaka" charset="-128"/>
                <a:cs typeface="Osaka" charset="-128"/>
              </a:rPr>
              <a:t>(14%</a:t>
            </a:r>
            <a:r>
              <a:rPr lang="en-US" dirty="0">
                <a:solidFill>
                  <a:srgbClr val="000000"/>
                </a:solidFill>
                <a:ea typeface="Osaka" charset="-128"/>
                <a:cs typeface="Osaka" charset="-128"/>
              </a:rPr>
              <a:t>)</a:t>
            </a:r>
          </a:p>
        </p:txBody>
      </p:sp>
      <p:sp>
        <p:nvSpPr>
          <p:cNvPr id="32" name="TextBox 38"/>
          <p:cNvSpPr txBox="1">
            <a:spLocks noChangeArrowheads="1"/>
          </p:cNvSpPr>
          <p:nvPr/>
        </p:nvSpPr>
        <p:spPr bwMode="auto">
          <a:xfrm>
            <a:off x="1237138" y="2848917"/>
            <a:ext cx="6361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ea typeface="Osaka" charset="-128"/>
                <a:cs typeface="Osaka" charset="-128"/>
              </a:rPr>
              <a:t>&lt;g&gt;</a:t>
            </a:r>
          </a:p>
        </p:txBody>
      </p:sp>
    </p:spTree>
    <p:extLst>
      <p:ext uri="{BB962C8B-B14F-4D97-AF65-F5344CB8AC3E}">
        <p14:creationId xmlns:p14="http://schemas.microsoft.com/office/powerpoint/2010/main" xmlns="" val="3422897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2813" y="1000125"/>
            <a:ext cx="7085012" cy="457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0" y="1000125"/>
            <a:ext cx="9144000" cy="4524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2800" dirty="0" smtClean="0">
                <a:solidFill>
                  <a:srgbClr val="000002"/>
                </a:solidFill>
                <a:latin typeface="Times" charset="0"/>
                <a:ea typeface="Osaka" charset="0"/>
                <a:cs typeface="Osaka" charset="0"/>
              </a:rPr>
              <a:t>Upper-Division </a:t>
            </a:r>
            <a:r>
              <a:rPr lang="en-US" sz="2800" dirty="0">
                <a:solidFill>
                  <a:srgbClr val="000002"/>
                </a:solidFill>
                <a:latin typeface="Times" charset="0"/>
                <a:ea typeface="Osaka" charset="0"/>
                <a:cs typeface="Osaka" charset="0"/>
              </a:rPr>
              <a:t>P</a:t>
            </a:r>
            <a:r>
              <a:rPr lang="en-US" sz="2800" dirty="0" smtClean="0">
                <a:solidFill>
                  <a:srgbClr val="000002"/>
                </a:solidFill>
                <a:latin typeface="Times" charset="0"/>
                <a:ea typeface="Osaka" charset="0"/>
                <a:cs typeface="Osaka" charset="0"/>
              </a:rPr>
              <a:t>hysics </a:t>
            </a:r>
            <a:r>
              <a:rPr lang="en-US" sz="2800" dirty="0">
                <a:solidFill>
                  <a:srgbClr val="000002"/>
                </a:solidFill>
                <a:latin typeface="Times" charset="0"/>
                <a:ea typeface="Osaka" charset="0"/>
                <a:cs typeface="Osaka" charset="0"/>
              </a:rPr>
              <a:t>M</a:t>
            </a:r>
            <a:r>
              <a:rPr lang="en-US" sz="2800" dirty="0" smtClean="0">
                <a:solidFill>
                  <a:srgbClr val="000002"/>
                </a:solidFill>
                <a:latin typeface="Times" charset="0"/>
                <a:ea typeface="Osaka" charset="0"/>
                <a:cs typeface="Osaka" charset="0"/>
              </a:rPr>
              <a:t>ajors –</a:t>
            </a:r>
            <a:r>
              <a:rPr lang="en-US" altLang="ja-JP" sz="2800" dirty="0" smtClean="0">
                <a:solidFill>
                  <a:srgbClr val="000002"/>
                </a:solidFill>
                <a:latin typeface="Times" charset="0"/>
                <a:ea typeface="Osaka" charset="0"/>
                <a:cs typeface="Osaka" charset="0"/>
              </a:rPr>
              <a:t> </a:t>
            </a:r>
            <a:r>
              <a:rPr lang="en-US" altLang="ja-JP" sz="2800" dirty="0">
                <a:solidFill>
                  <a:srgbClr val="000002"/>
                </a:solidFill>
                <a:latin typeface="Times" charset="0"/>
                <a:ea typeface="Osaka" charset="0"/>
                <a:cs typeface="Osaka" charset="0"/>
              </a:rPr>
              <a:t>BEMA</a:t>
            </a:r>
            <a:r>
              <a:rPr lang="en-US" altLang="ja-JP" sz="2800" dirty="0" smtClean="0">
                <a:solidFill>
                  <a:srgbClr val="000002"/>
                </a:solidFill>
                <a:latin typeface="Times" charset="0"/>
                <a:ea typeface="Osaka" charset="0"/>
                <a:cs typeface="Osaka" charset="0"/>
              </a:rPr>
              <a:t> Scores</a:t>
            </a:r>
            <a:endParaRPr lang="en-US" sz="2800" dirty="0">
              <a:solidFill>
                <a:srgbClr val="000002"/>
              </a:solidFill>
              <a:latin typeface="Times" charset="0"/>
              <a:ea typeface="Osaka" charset="0"/>
              <a:cs typeface="Osaka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5530746" y="1452563"/>
            <a:ext cx="2467079" cy="4981868"/>
            <a:chOff x="5530746" y="1452563"/>
            <a:chExt cx="2467079" cy="4981868"/>
          </a:xfrm>
        </p:grpSpPr>
        <p:sp>
          <p:nvSpPr>
            <p:cNvPr id="12" name="Rectangle 11"/>
            <p:cNvSpPr/>
            <p:nvPr/>
          </p:nvSpPr>
          <p:spPr>
            <a:xfrm>
              <a:off x="6622085" y="1452563"/>
              <a:ext cx="1375740" cy="32041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530746" y="5179213"/>
              <a:ext cx="2467079" cy="12552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2230438" y="2038351"/>
            <a:ext cx="4364037" cy="1316038"/>
            <a:chOff x="1405" y="1284"/>
            <a:chExt cx="2749" cy="829"/>
          </a:xfrm>
        </p:grpSpPr>
        <p:grpSp>
          <p:nvGrpSpPr>
            <p:cNvPr id="4" name="Group 15"/>
            <p:cNvGrpSpPr>
              <a:grpSpLocks/>
            </p:cNvGrpSpPr>
            <p:nvPr/>
          </p:nvGrpSpPr>
          <p:grpSpPr bwMode="auto">
            <a:xfrm>
              <a:off x="1405" y="1352"/>
              <a:ext cx="2749" cy="761"/>
              <a:chOff x="1405" y="1352"/>
              <a:chExt cx="2749" cy="761"/>
            </a:xfrm>
          </p:grpSpPr>
          <p:sp>
            <p:nvSpPr>
              <p:cNvPr id="6" name="Text Box 7"/>
              <p:cNvSpPr txBox="1">
                <a:spLocks noChangeArrowheads="1"/>
              </p:cNvSpPr>
              <p:nvPr/>
            </p:nvSpPr>
            <p:spPr bwMode="auto">
              <a:xfrm>
                <a:off x="1405" y="1780"/>
                <a:ext cx="898" cy="333"/>
              </a:xfrm>
              <a:prstGeom prst="rect">
                <a:avLst/>
              </a:prstGeom>
              <a:noFill/>
              <a:ln w="9525">
                <a:solidFill>
                  <a:schemeClr val="bg1">
                    <a:alpha val="50195"/>
                  </a:schemeClr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2800" b="1" dirty="0">
                    <a:solidFill>
                      <a:srgbClr val="000002"/>
                    </a:solidFill>
                    <a:latin typeface="Times" charset="0"/>
                    <a:ea typeface="Osaka" charset="0"/>
                    <a:cs typeface="Osaka" charset="0"/>
                  </a:rPr>
                  <a:t>(3.1 ±.1)</a:t>
                </a:r>
              </a:p>
            </p:txBody>
          </p:sp>
          <p:sp>
            <p:nvSpPr>
              <p:cNvPr id="7" name="Text Box 11"/>
              <p:cNvSpPr txBox="1">
                <a:spLocks noChangeArrowheads="1"/>
              </p:cNvSpPr>
              <p:nvPr/>
            </p:nvSpPr>
            <p:spPr bwMode="auto">
              <a:xfrm>
                <a:off x="2895" y="1771"/>
                <a:ext cx="898" cy="333"/>
              </a:xfrm>
              <a:prstGeom prst="rect">
                <a:avLst/>
              </a:prstGeom>
              <a:noFill/>
              <a:ln w="9525">
                <a:solidFill>
                  <a:schemeClr val="bg1">
                    <a:alpha val="50195"/>
                  </a:schemeClr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2800" b="1" dirty="0">
                    <a:solidFill>
                      <a:srgbClr val="000002"/>
                    </a:solidFill>
                    <a:latin typeface="Times" charset="0"/>
                    <a:ea typeface="Osaka" charset="0"/>
                    <a:cs typeface="Osaka" charset="0"/>
                  </a:rPr>
                  <a:t>(3.0 ±.1)</a:t>
                </a:r>
              </a:p>
            </p:txBody>
          </p:sp>
          <p:sp>
            <p:nvSpPr>
              <p:cNvPr id="8" name="Text Box 12"/>
              <p:cNvSpPr txBox="1">
                <a:spLocks noChangeArrowheads="1"/>
              </p:cNvSpPr>
              <p:nvPr/>
            </p:nvSpPr>
            <p:spPr bwMode="auto">
              <a:xfrm>
                <a:off x="3256" y="1352"/>
                <a:ext cx="898" cy="333"/>
              </a:xfrm>
              <a:prstGeom prst="rect">
                <a:avLst/>
              </a:prstGeom>
              <a:noFill/>
              <a:ln w="9525">
                <a:solidFill>
                  <a:schemeClr val="bg1">
                    <a:alpha val="50195"/>
                  </a:schemeClr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2800" b="1" dirty="0">
                    <a:solidFill>
                      <a:srgbClr val="000002"/>
                    </a:solidFill>
                    <a:latin typeface="Times" charset="0"/>
                    <a:ea typeface="Osaka" charset="0"/>
                    <a:cs typeface="Osaka" charset="0"/>
                  </a:rPr>
                  <a:t>(3.3 ±.1)</a:t>
                </a:r>
              </a:p>
            </p:txBody>
          </p:sp>
        </p:grpSp>
        <p:sp>
          <p:nvSpPr>
            <p:cNvPr id="5" name="Text Box 16"/>
            <p:cNvSpPr txBox="1">
              <a:spLocks noChangeArrowheads="1"/>
            </p:cNvSpPr>
            <p:nvPr/>
          </p:nvSpPr>
          <p:spPr bwMode="auto">
            <a:xfrm>
              <a:off x="1464" y="1284"/>
              <a:ext cx="1331" cy="288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dirty="0">
                  <a:solidFill>
                    <a:srgbClr val="000000"/>
                  </a:solidFill>
                  <a:latin typeface="Times" charset="0"/>
                  <a:ea typeface="Osaka" charset="0"/>
                  <a:cs typeface="Osaka" charset="0"/>
                </a:rPr>
                <a:t>Grade in course</a:t>
              </a:r>
              <a:endParaRPr lang="en-US" dirty="0">
                <a:latin typeface="Times" charset="0"/>
                <a:ea typeface="Osaka" charset="0"/>
                <a:cs typeface="Osaka" charset="0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0" y="169092"/>
            <a:ext cx="9144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dirty="0" smtClean="0"/>
              <a:t>Long Term Impacts</a:t>
            </a:r>
            <a:endParaRPr lang="en-US" sz="4200" dirty="0"/>
          </a:p>
        </p:txBody>
      </p:sp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23813" y="5697006"/>
            <a:ext cx="9144000" cy="4524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2800" dirty="0" smtClean="0">
                <a:solidFill>
                  <a:srgbClr val="000002"/>
                </a:solidFill>
                <a:latin typeface="Times" charset="0"/>
                <a:ea typeface="Osaka" charset="0"/>
                <a:cs typeface="Osaka" charset="0"/>
              </a:rPr>
              <a:t>Post-Instruction – </a:t>
            </a:r>
            <a:r>
              <a:rPr lang="en-US" sz="2400" dirty="0" smtClean="0">
                <a:solidFill>
                  <a:srgbClr val="000002"/>
                </a:solidFill>
                <a:latin typeface="Times" charset="0"/>
                <a:ea typeface="Osaka" charset="0"/>
                <a:cs typeface="Osaka" charset="0"/>
              </a:rPr>
              <a:t>Only students with no </a:t>
            </a:r>
            <a:r>
              <a:rPr lang="en-US" sz="2400" dirty="0">
                <a:solidFill>
                  <a:srgbClr val="000002"/>
                </a:solidFill>
                <a:latin typeface="Times" charset="0"/>
                <a:ea typeface="Osaka" charset="0"/>
                <a:cs typeface="Osaka" charset="0"/>
              </a:rPr>
              <a:t>t</a:t>
            </a:r>
            <a:r>
              <a:rPr lang="en-US" sz="2400" dirty="0" smtClean="0">
                <a:solidFill>
                  <a:srgbClr val="000002"/>
                </a:solidFill>
                <a:latin typeface="Times" charset="0"/>
                <a:ea typeface="Osaka" charset="0"/>
                <a:cs typeface="Osaka" charset="0"/>
              </a:rPr>
              <a:t>utorials in</a:t>
            </a:r>
            <a:r>
              <a:rPr lang="en-US" sz="2400" b="1" dirty="0" smtClean="0">
                <a:solidFill>
                  <a:srgbClr val="000002"/>
                </a:solidFill>
                <a:latin typeface="Times" charset="0"/>
                <a:ea typeface="Osaka" charset="0"/>
                <a:cs typeface="Osaka" charset="0"/>
              </a:rPr>
              <a:t> intro</a:t>
            </a:r>
            <a:r>
              <a:rPr lang="en-US" sz="2400" dirty="0" smtClean="0">
                <a:solidFill>
                  <a:srgbClr val="000002"/>
                </a:solidFill>
                <a:latin typeface="Times" charset="0"/>
                <a:ea typeface="Osaka" charset="0"/>
                <a:cs typeface="Osaka" charset="0"/>
              </a:rPr>
              <a:t> </a:t>
            </a:r>
            <a:r>
              <a:rPr lang="en-US" sz="2400" dirty="0" err="1" smtClean="0">
                <a:solidFill>
                  <a:srgbClr val="000002"/>
                </a:solidFill>
                <a:latin typeface="Times" charset="0"/>
                <a:ea typeface="Osaka" charset="0"/>
                <a:cs typeface="Osaka" charset="0"/>
              </a:rPr>
              <a:t>E&amp;M</a:t>
            </a:r>
            <a:endParaRPr lang="en-US" sz="2400" dirty="0">
              <a:solidFill>
                <a:srgbClr val="000002"/>
              </a:solidFill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19" name="Rectangle 5"/>
          <p:cNvSpPr>
            <a:spLocks noChangeArrowheads="1"/>
          </p:cNvSpPr>
          <p:nvPr/>
        </p:nvSpPr>
        <p:spPr bwMode="auto">
          <a:xfrm>
            <a:off x="23813" y="5697006"/>
            <a:ext cx="9144000" cy="4524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2800" dirty="0" smtClean="0">
                <a:solidFill>
                  <a:srgbClr val="000002"/>
                </a:solidFill>
                <a:latin typeface="Times" charset="0"/>
                <a:ea typeface="Osaka" charset="0"/>
                <a:cs typeface="Osaka" charset="0"/>
              </a:rPr>
              <a:t>Had intro </a:t>
            </a:r>
            <a:r>
              <a:rPr lang="en-US" sz="2800" dirty="0" err="1" smtClean="0">
                <a:solidFill>
                  <a:srgbClr val="000002"/>
                </a:solidFill>
                <a:latin typeface="Times" charset="0"/>
                <a:ea typeface="Osaka" charset="0"/>
                <a:cs typeface="Osaka" charset="0"/>
              </a:rPr>
              <a:t>E&amp;M</a:t>
            </a:r>
            <a:r>
              <a:rPr lang="en-US" sz="2800" dirty="0" smtClean="0">
                <a:solidFill>
                  <a:srgbClr val="000002"/>
                </a:solidFill>
                <a:latin typeface="Times" charset="0"/>
                <a:ea typeface="Osaka" charset="0"/>
                <a:cs typeface="Osaka" charset="0"/>
              </a:rPr>
              <a:t> </a:t>
            </a:r>
            <a:r>
              <a:rPr lang="en-US" sz="2800" b="1" dirty="0" smtClean="0">
                <a:solidFill>
                  <a:srgbClr val="000002"/>
                </a:solidFill>
                <a:latin typeface="Times" charset="0"/>
                <a:ea typeface="Osaka" charset="0"/>
                <a:cs typeface="Osaka" charset="0"/>
              </a:rPr>
              <a:t>with</a:t>
            </a:r>
            <a:r>
              <a:rPr lang="en-US" sz="2800" dirty="0" smtClean="0">
                <a:solidFill>
                  <a:srgbClr val="000002"/>
                </a:solidFill>
                <a:latin typeface="Times" charset="0"/>
                <a:ea typeface="Osaka" charset="0"/>
                <a:cs typeface="Osaka" charset="0"/>
              </a:rPr>
              <a:t> Tutorials</a:t>
            </a:r>
            <a:endParaRPr lang="en-US" sz="2800" dirty="0">
              <a:solidFill>
                <a:srgbClr val="000002"/>
              </a:solidFill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21" name="Text Box 30"/>
          <p:cNvSpPr txBox="1">
            <a:spLocks noChangeArrowheads="1"/>
          </p:cNvSpPr>
          <p:nvPr/>
        </p:nvSpPr>
        <p:spPr bwMode="auto">
          <a:xfrm>
            <a:off x="538163" y="6251075"/>
            <a:ext cx="393411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dirty="0">
                <a:latin typeface="Times New Roman" charset="0"/>
                <a:ea typeface="Osaka" charset="0"/>
                <a:cs typeface="Osaka" charset="0"/>
              </a:rPr>
              <a:t>S. </a:t>
            </a:r>
            <a:r>
              <a:rPr lang="en-US" sz="1800" dirty="0" smtClean="0">
                <a:latin typeface="Times New Roman" charset="0"/>
                <a:ea typeface="Osaka" charset="0"/>
                <a:cs typeface="Osaka" charset="0"/>
              </a:rPr>
              <a:t>Pollock, </a:t>
            </a:r>
            <a:r>
              <a:rPr lang="en-US" sz="1800" dirty="0" err="1" smtClean="0">
                <a:latin typeface="Times New Roman" charset="0"/>
                <a:ea typeface="Osaka" charset="0"/>
                <a:cs typeface="Osaka" charset="0"/>
              </a:rPr>
              <a:t>PRST</a:t>
            </a:r>
            <a:r>
              <a:rPr lang="en-US" sz="1800" dirty="0" smtClean="0">
                <a:latin typeface="Times New Roman" charset="0"/>
                <a:ea typeface="Osaka" charset="0"/>
                <a:cs typeface="Osaka" charset="0"/>
              </a:rPr>
              <a:t>-PER</a:t>
            </a:r>
            <a:r>
              <a:rPr lang="en-US" sz="1800" i="1" dirty="0" smtClean="0">
                <a:latin typeface="Times New Roman" charset="0"/>
                <a:ea typeface="Osaka" charset="0"/>
                <a:cs typeface="Osaka" charset="0"/>
              </a:rPr>
              <a:t> </a:t>
            </a:r>
            <a:r>
              <a:rPr lang="en-US" sz="1800" b="1" dirty="0">
                <a:latin typeface="Times New Roman" charset="0"/>
                <a:ea typeface="Osaka" charset="0"/>
                <a:cs typeface="Osaka" charset="0"/>
              </a:rPr>
              <a:t>5</a:t>
            </a:r>
            <a:r>
              <a:rPr lang="en-US" sz="1800" dirty="0" smtClean="0">
                <a:latin typeface="Times New Roman" charset="0"/>
                <a:ea typeface="Osaka" charset="0"/>
                <a:cs typeface="Osaka" charset="0"/>
              </a:rPr>
              <a:t>, 020101 </a:t>
            </a:r>
            <a:r>
              <a:rPr lang="en-US" sz="1800" dirty="0">
                <a:latin typeface="Times New Roman" charset="0"/>
                <a:ea typeface="Osaka" charset="0"/>
                <a:cs typeface="Osaka" charset="0"/>
              </a:rPr>
              <a:t>(</a:t>
            </a:r>
            <a:r>
              <a:rPr lang="en-US" sz="1800" dirty="0" smtClean="0">
                <a:latin typeface="Times New Roman" charset="0"/>
                <a:ea typeface="Osaka" charset="0"/>
                <a:cs typeface="Osaka" charset="0"/>
              </a:rPr>
              <a:t>2009)</a:t>
            </a:r>
            <a:endParaRPr lang="en-US" sz="1800" dirty="0">
              <a:latin typeface="Times New Roman" charset="0"/>
              <a:ea typeface="Osaka" charset="0"/>
              <a:cs typeface="Osaka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441949" y="4356558"/>
            <a:ext cx="1740584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F04-F05        </a:t>
            </a:r>
            <a:endParaRPr lang="en-US" sz="2200" dirty="0"/>
          </a:p>
        </p:txBody>
      </p:sp>
      <p:sp>
        <p:nvSpPr>
          <p:cNvPr id="26" name="TextBox 25"/>
          <p:cNvSpPr txBox="1"/>
          <p:nvPr/>
        </p:nvSpPr>
        <p:spPr>
          <a:xfrm>
            <a:off x="5326779" y="4339625"/>
            <a:ext cx="1740584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S06-S07        </a:t>
            </a:r>
            <a:endParaRPr lang="en-US" sz="2200" dirty="0"/>
          </a:p>
        </p:txBody>
      </p:sp>
      <p:sp>
        <p:nvSpPr>
          <p:cNvPr id="27" name="TextBox 26"/>
          <p:cNvSpPr txBox="1"/>
          <p:nvPr/>
        </p:nvSpPr>
        <p:spPr>
          <a:xfrm>
            <a:off x="2086353" y="4741332"/>
            <a:ext cx="4981010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Semester in upper-division </a:t>
            </a:r>
            <a:r>
              <a:rPr lang="en-US" sz="2200" dirty="0" err="1" smtClean="0"/>
              <a:t>E&amp;M</a:t>
            </a:r>
            <a:r>
              <a:rPr lang="en-US" sz="2200" dirty="0" smtClean="0"/>
              <a:t> (I or II)        </a:t>
            </a:r>
            <a:endParaRPr lang="en-US" sz="2200" dirty="0"/>
          </a:p>
        </p:txBody>
      </p:sp>
      <p:sp>
        <p:nvSpPr>
          <p:cNvPr id="29" name="Rectangle 28"/>
          <p:cNvSpPr/>
          <p:nvPr/>
        </p:nvSpPr>
        <p:spPr>
          <a:xfrm>
            <a:off x="912813" y="5162281"/>
            <a:ext cx="7715469" cy="5347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5168900" y="5266120"/>
            <a:ext cx="1166743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200" dirty="0" smtClean="0"/>
              <a:t>Tutorials</a:t>
            </a:r>
            <a:endParaRPr lang="en-US" sz="2200" dirty="0"/>
          </a:p>
        </p:txBody>
      </p:sp>
      <p:sp>
        <p:nvSpPr>
          <p:cNvPr id="24" name="TextBox 23"/>
          <p:cNvSpPr txBox="1"/>
          <p:nvPr/>
        </p:nvSpPr>
        <p:spPr>
          <a:xfrm>
            <a:off x="2621113" y="5266120"/>
            <a:ext cx="1561420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200" dirty="0" smtClean="0"/>
              <a:t>No Tutorials</a:t>
            </a:r>
            <a:endParaRPr lang="en-US" sz="2200" dirty="0"/>
          </a:p>
        </p:txBody>
      </p:sp>
      <p:sp>
        <p:nvSpPr>
          <p:cNvPr id="30" name="Rectangle 29"/>
          <p:cNvSpPr>
            <a:spLocks noChangeAspect="1"/>
          </p:cNvSpPr>
          <p:nvPr/>
        </p:nvSpPr>
        <p:spPr>
          <a:xfrm>
            <a:off x="2338655" y="5354954"/>
            <a:ext cx="274320" cy="27432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>
            <a:spLocks noChangeAspect="1"/>
          </p:cNvSpPr>
          <p:nvPr/>
        </p:nvSpPr>
        <p:spPr>
          <a:xfrm>
            <a:off x="4894580" y="5354954"/>
            <a:ext cx="274320" cy="27432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4894580" y="1452563"/>
            <a:ext cx="2528039" cy="4312176"/>
            <a:chOff x="4894580" y="1452563"/>
            <a:chExt cx="2528039" cy="4312176"/>
          </a:xfrm>
        </p:grpSpPr>
        <p:sp>
          <p:nvSpPr>
            <p:cNvPr id="10" name="Rectangle 9"/>
            <p:cNvSpPr/>
            <p:nvPr/>
          </p:nvSpPr>
          <p:spPr>
            <a:xfrm>
              <a:off x="6078540" y="1452563"/>
              <a:ext cx="1344079" cy="28850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894580" y="5128414"/>
              <a:ext cx="2528039" cy="636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1201168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19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1449388" y="1728483"/>
            <a:ext cx="6324600" cy="2554545"/>
          </a:xfrm>
          <a:prstGeom prst="rect">
            <a:avLst/>
          </a:prstGeom>
          <a:solidFill>
            <a:srgbClr val="0000FF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dirty="0">
                <a:solidFill>
                  <a:srgbClr val="FFFF00"/>
                </a:solidFill>
              </a:rPr>
              <a:t>It’s not about our teaching, it’s about creating environments </a:t>
            </a:r>
            <a:r>
              <a:rPr lang="en-US" sz="4000" b="1" dirty="0" smtClean="0">
                <a:solidFill>
                  <a:srgbClr val="FFFF00"/>
                </a:solidFill>
              </a:rPr>
              <a:t>that support </a:t>
            </a:r>
            <a:r>
              <a:rPr lang="en-US" sz="4000" b="1" dirty="0">
                <a:solidFill>
                  <a:srgbClr val="FFFF00"/>
                </a:solidFill>
              </a:rPr>
              <a:t>student learning</a:t>
            </a:r>
          </a:p>
        </p:txBody>
      </p:sp>
    </p:spTree>
    <p:extLst>
      <p:ext uri="{BB962C8B-B14F-4D97-AF65-F5344CB8AC3E}">
        <p14:creationId xmlns:p14="http://schemas.microsoft.com/office/powerpoint/2010/main" xmlns="" val="3031021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b="1" dirty="0">
                <a:solidFill>
                  <a:srgbClr val="660066"/>
                </a:solidFill>
              </a:rPr>
              <a:t>How important is education?</a:t>
            </a:r>
          </a:p>
        </p:txBody>
      </p:sp>
      <p:sp>
        <p:nvSpPr>
          <p:cNvPr id="66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371600"/>
            <a:ext cx="8686800" cy="4114800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90000"/>
              </a:lnSpc>
              <a:buFontTx/>
              <a:buNone/>
            </a:pPr>
            <a:r>
              <a:rPr lang="en-US" sz="1800" dirty="0"/>
              <a:t>In March 2001, the U.S. Commission on National Security/21st Century …. on which I served warned</a:t>
            </a:r>
            <a:r>
              <a:rPr lang="en-US" sz="2400" dirty="0"/>
              <a:t> </a:t>
            </a:r>
            <a:r>
              <a:rPr lang="en-US" sz="1800" dirty="0"/>
              <a:t>that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the crisis in scientific research and education is the second greatest threat facing American national security.</a:t>
            </a:r>
            <a:r>
              <a:rPr lang="en-US" sz="2400" dirty="0"/>
              <a:t> </a:t>
            </a:r>
            <a:r>
              <a:rPr lang="en-US" sz="1800" dirty="0"/>
              <a:t>In fact, the 14 bipartisan members unanimously agreed that the</a:t>
            </a:r>
            <a:r>
              <a:rPr lang="en-US" sz="2400" dirty="0"/>
              <a:t> </a:t>
            </a:r>
            <a:r>
              <a:rPr lang="en-US" sz="1800" dirty="0"/>
              <a:t>‘inadequacies of our systems of research and education pose a greater threat to U.S. national security over the next quarter century than any potential conventional war that we might imagine.’</a:t>
            </a:r>
            <a:r>
              <a:rPr lang="en-US" sz="2400" dirty="0"/>
              <a:t> </a:t>
            </a:r>
            <a:r>
              <a:rPr lang="en-US" sz="1800" dirty="0"/>
              <a:t>The Commission went on to assert </a:t>
            </a:r>
            <a:r>
              <a:rPr lang="en-US" sz="1800" dirty="0" smtClean="0"/>
              <a:t>that     </a:t>
            </a:r>
            <a:r>
              <a:rPr lang="en-US" dirty="0">
                <a:solidFill>
                  <a:srgbClr val="FF0000"/>
                </a:solidFill>
              </a:rPr>
              <a:t>only a nuclear or biological weapon released in an American city [is] a greater </a:t>
            </a:r>
            <a:r>
              <a:rPr lang="en-US" dirty="0" smtClean="0">
                <a:solidFill>
                  <a:srgbClr val="FF0000"/>
                </a:solidFill>
              </a:rPr>
              <a:t>threat</a:t>
            </a:r>
          </a:p>
          <a:p>
            <a:pPr marL="0" indent="0">
              <a:lnSpc>
                <a:spcPct val="90000"/>
              </a:lnSpc>
              <a:buFontTx/>
              <a:buNone/>
            </a:pPr>
            <a:r>
              <a:rPr lang="en-US" sz="2400" dirty="0">
                <a:solidFill>
                  <a:srgbClr val="FF0000"/>
                </a:solidFill>
              </a:rPr>
              <a:t>	</a:t>
            </a:r>
            <a:r>
              <a:rPr lang="en-US" sz="2400" dirty="0" smtClean="0">
                <a:solidFill>
                  <a:srgbClr val="FF0000"/>
                </a:solidFill>
              </a:rPr>
              <a:t>								</a:t>
            </a:r>
          </a:p>
          <a:p>
            <a:pPr marL="0" indent="0">
              <a:lnSpc>
                <a:spcPct val="90000"/>
              </a:lnSpc>
              <a:buFontTx/>
              <a:buNone/>
            </a:pPr>
            <a:r>
              <a:rPr lang="en-US" sz="2400" dirty="0">
                <a:solidFill>
                  <a:srgbClr val="FF0000"/>
                </a:solidFill>
              </a:rPr>
              <a:t>	</a:t>
            </a:r>
            <a:r>
              <a:rPr lang="en-US" sz="2400" dirty="0" smtClean="0">
                <a:solidFill>
                  <a:srgbClr val="FF0000"/>
                </a:solidFill>
              </a:rPr>
              <a:t>								</a:t>
            </a:r>
            <a:r>
              <a:rPr lang="en-US" sz="2400" dirty="0" smtClean="0"/>
              <a:t>-Newt Gingrich, </a:t>
            </a:r>
            <a:r>
              <a:rPr lang="en-US" sz="2400" dirty="0" err="1" smtClean="0"/>
              <a:t>AEI</a:t>
            </a:r>
            <a:endParaRPr lang="en-US" sz="2400" dirty="0" smtClean="0"/>
          </a:p>
          <a:p>
            <a:pPr marL="0" indent="0">
              <a:lnSpc>
                <a:spcPct val="90000"/>
              </a:lnSpc>
              <a:buFontTx/>
              <a:buNone/>
            </a:pPr>
            <a:r>
              <a:rPr lang="en-US" sz="2400" dirty="0">
                <a:solidFill>
                  <a:srgbClr val="FF0000"/>
                </a:solidFill>
              </a:rPr>
              <a:t>	</a:t>
            </a:r>
            <a:r>
              <a:rPr lang="en-US" sz="2400" dirty="0" smtClean="0">
                <a:solidFill>
                  <a:srgbClr val="FF0000"/>
                </a:solidFill>
              </a:rPr>
              <a:t>								</a:t>
            </a:r>
            <a:r>
              <a:rPr lang="en-US" sz="2400" dirty="0" smtClean="0">
                <a:solidFill>
                  <a:srgbClr val="000000"/>
                </a:solidFill>
              </a:rPr>
              <a:t>Open letter to Congress, May 2005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206369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8675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761449" y="0"/>
            <a:ext cx="7553326" cy="6858000"/>
            <a:chOff x="461758" y="0"/>
            <a:chExt cx="7553326" cy="6858000"/>
          </a:xfrm>
        </p:grpSpPr>
        <p:pic>
          <p:nvPicPr>
            <p:cNvPr id="4" name="Picture 3" descr="Screen Shot 2013-03-01 at 5.22.01 P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61759" y="0"/>
              <a:ext cx="7553325" cy="685800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61758" y="1184321"/>
              <a:ext cx="7553325" cy="67710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800" b="1" dirty="0" smtClean="0"/>
                <a:t>http://</a:t>
              </a:r>
              <a:r>
                <a:rPr lang="en-US" sz="3800" b="1" dirty="0" err="1" smtClean="0"/>
                <a:t>phet.colorado.edu</a:t>
              </a:r>
              <a:endParaRPr lang="en-US" sz="3800" b="1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1828170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3-03-01 at 5.27.4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9363" y="0"/>
            <a:ext cx="7286043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1449" y="1184321"/>
            <a:ext cx="7553325" cy="6771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800" b="1" dirty="0" smtClean="0"/>
              <a:t>http://</a:t>
            </a:r>
            <a:r>
              <a:rPr lang="en-US" sz="3800" b="1" dirty="0" err="1" smtClean="0"/>
              <a:t>phet.colorado.edu</a:t>
            </a:r>
            <a:endParaRPr lang="en-US" sz="3800" b="1" dirty="0"/>
          </a:p>
        </p:txBody>
      </p:sp>
    </p:spTree>
    <p:extLst>
      <p:ext uri="{BB962C8B-B14F-4D97-AF65-F5344CB8AC3E}">
        <p14:creationId xmlns:p14="http://schemas.microsoft.com/office/powerpoint/2010/main" xmlns="" val="556179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3-03-01 at 5.30.4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0514" y="0"/>
            <a:ext cx="7314579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1449" y="1184321"/>
            <a:ext cx="7553325" cy="6771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800" b="1" dirty="0" smtClean="0"/>
              <a:t>http://</a:t>
            </a:r>
            <a:r>
              <a:rPr lang="en-US" sz="3800" b="1" dirty="0" err="1" smtClean="0"/>
              <a:t>phet.colorado.edu</a:t>
            </a:r>
            <a:endParaRPr lang="en-US" sz="3800" b="1" dirty="0"/>
          </a:p>
        </p:txBody>
      </p:sp>
    </p:spTree>
    <p:extLst>
      <p:ext uri="{BB962C8B-B14F-4D97-AF65-F5344CB8AC3E}">
        <p14:creationId xmlns:p14="http://schemas.microsoft.com/office/powerpoint/2010/main" xmlns="" val="2022066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/>
          <p:nvPr/>
        </p:nvGrpSpPr>
        <p:grpSpPr>
          <a:xfrm>
            <a:off x="0" y="1295401"/>
            <a:ext cx="9144000" cy="5279885"/>
            <a:chOff x="0" y="1295401"/>
            <a:chExt cx="9144000" cy="5279885"/>
          </a:xfrm>
        </p:grpSpPr>
        <p:graphicFrame>
          <p:nvGraphicFramePr>
            <p:cNvPr id="3" name="Chart 2"/>
            <p:cNvGraphicFramePr/>
            <p:nvPr>
              <p:extLst>
                <p:ext uri="{D42A27DB-BD31-4B8C-83A1-F6EECF244321}">
                  <p14:modId xmlns:p14="http://schemas.microsoft.com/office/powerpoint/2010/main" xmlns="" val="4229888939"/>
                </p:ext>
              </p:extLst>
            </p:nvPr>
          </p:nvGraphicFramePr>
          <p:xfrm>
            <a:off x="0" y="1295401"/>
            <a:ext cx="9144000" cy="472439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grpSp>
          <p:nvGrpSpPr>
            <p:cNvPr id="8" name="Group 7"/>
            <p:cNvGrpSpPr/>
            <p:nvPr/>
          </p:nvGrpSpPr>
          <p:grpSpPr>
            <a:xfrm>
              <a:off x="630277" y="5867400"/>
              <a:ext cx="7904123" cy="707886"/>
              <a:chOff x="630277" y="5867400"/>
              <a:chExt cx="7904123" cy="707886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630277" y="5867400"/>
                <a:ext cx="265429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dirty="0" smtClean="0">
                    <a:solidFill>
                      <a:srgbClr val="34352E"/>
                    </a:solidFill>
                  </a:rPr>
                  <a:t>Pre-Instruction Average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3365658" y="5867400"/>
                <a:ext cx="275873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dirty="0" smtClean="0">
                    <a:solidFill>
                      <a:srgbClr val="34352E"/>
                    </a:solidFill>
                  </a:rPr>
                  <a:t>Post-Instruction Average</a:t>
                </a: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6691908" y="5867400"/>
                <a:ext cx="184249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dirty="0" smtClean="0">
                    <a:solidFill>
                      <a:srgbClr val="34352E"/>
                    </a:solidFill>
                  </a:rPr>
                  <a:t>Post-Instruction</a:t>
                </a:r>
              </a:p>
              <a:p>
                <a:pPr algn="ctr"/>
                <a:r>
                  <a:rPr lang="en-US" sz="2000" dirty="0" err="1" smtClean="0">
                    <a:solidFill>
                      <a:srgbClr val="34352E"/>
                    </a:solidFill>
                  </a:rPr>
                  <a:t>ENG-INT</a:t>
                </a:r>
                <a:endParaRPr lang="en-US" sz="2000" dirty="0" smtClean="0">
                  <a:solidFill>
                    <a:srgbClr val="34352E"/>
                  </a:solidFill>
                </a:endParaRPr>
              </a:p>
            </p:txBody>
          </p:sp>
        </p:grpSp>
      </p:grpSp>
      <p:sp>
        <p:nvSpPr>
          <p:cNvPr id="12" name="TextBox 1"/>
          <p:cNvSpPr txBox="1"/>
          <p:nvPr/>
        </p:nvSpPr>
        <p:spPr>
          <a:xfrm>
            <a:off x="0" y="76200"/>
            <a:ext cx="9144000" cy="582627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 smtClean="0">
                <a:solidFill>
                  <a:srgbClr val="34352E"/>
                </a:solidFill>
              </a:rPr>
              <a:t>Modern Physics for Engineers</a:t>
            </a:r>
            <a:endParaRPr lang="en-US" sz="3200" baseline="0" dirty="0">
              <a:solidFill>
                <a:srgbClr val="34352E"/>
              </a:solidFill>
            </a:endParaRPr>
          </a:p>
        </p:txBody>
      </p:sp>
      <p:sp>
        <p:nvSpPr>
          <p:cNvPr id="15" name="TextBox 1"/>
          <p:cNvSpPr txBox="1"/>
          <p:nvPr/>
        </p:nvSpPr>
        <p:spPr>
          <a:xfrm>
            <a:off x="0" y="609600"/>
            <a:ext cx="9144000" cy="582627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000" dirty="0" smtClean="0">
                <a:solidFill>
                  <a:srgbClr val="34352E"/>
                </a:solidFill>
              </a:rPr>
              <a:t>“</a:t>
            </a:r>
            <a:r>
              <a:rPr lang="en-US" sz="3000" baseline="0" dirty="0" smtClean="0">
                <a:solidFill>
                  <a:srgbClr val="34352E"/>
                </a:solidFill>
              </a:rPr>
              <a:t>I think </a:t>
            </a:r>
            <a:r>
              <a:rPr lang="en-US" sz="3000" baseline="0" dirty="0">
                <a:solidFill>
                  <a:srgbClr val="34352E"/>
                </a:solidFill>
              </a:rPr>
              <a:t>quantum mechanics is an interesting subject."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284568" y="1981200"/>
            <a:ext cx="2839827" cy="487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124396" y="1295401"/>
            <a:ext cx="3136623" cy="55625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50890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New Modern Physics Curriculum</a:t>
            </a:r>
            <a:endParaRPr lang="en-US" sz="4400" dirty="0"/>
          </a:p>
        </p:txBody>
      </p:sp>
      <p:sp>
        <p:nvSpPr>
          <p:cNvPr id="3" name="TextBox 2"/>
          <p:cNvSpPr txBox="1"/>
          <p:nvPr/>
        </p:nvSpPr>
        <p:spPr>
          <a:xfrm>
            <a:off x="228336" y="838200"/>
            <a:ext cx="8915664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Expose students to ideas regarding interpretive themes from the 	historical development of QM.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dirty="0"/>
              <a:t> </a:t>
            </a:r>
            <a:r>
              <a:rPr lang="en-US" sz="2400" dirty="0" smtClean="0"/>
              <a:t>Complementarity/wave-particle duality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dirty="0"/>
              <a:t> </a:t>
            </a:r>
            <a:r>
              <a:rPr lang="en-US" sz="2400" dirty="0" smtClean="0"/>
              <a:t>Wave function collapse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dirty="0"/>
              <a:t> </a:t>
            </a:r>
            <a:r>
              <a:rPr lang="en-US" sz="2400" dirty="0" smtClean="0"/>
              <a:t>Entanglement/non-locality</a:t>
            </a:r>
          </a:p>
          <a:p>
            <a:pPr lvl="1">
              <a:buFont typeface="Arial" pitchFamily="34" charset="0"/>
              <a:buChar char="•"/>
            </a:pPr>
            <a:endParaRPr lang="en-US" sz="2400" dirty="0"/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Present canonical experiments on foundations of QM.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dirty="0" smtClean="0"/>
              <a:t> Single-quanta experiments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dirty="0" smtClean="0"/>
              <a:t> Distant, correlated measurements</a:t>
            </a:r>
          </a:p>
          <a:p>
            <a:pPr lvl="1"/>
            <a:endParaRPr lang="en-US" sz="2400" dirty="0"/>
          </a:p>
          <a:p>
            <a:pPr>
              <a:buFont typeface="Arial" pitchFamily="34" charset="0"/>
              <a:buChar char="•"/>
            </a:pPr>
            <a:r>
              <a:rPr lang="en-US" sz="2400" dirty="0"/>
              <a:t> </a:t>
            </a:r>
            <a:r>
              <a:rPr lang="en-US" sz="2400" dirty="0" smtClean="0"/>
              <a:t>Introduce contemporary topics in quantum information theory.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dirty="0"/>
              <a:t> </a:t>
            </a:r>
            <a:r>
              <a:rPr lang="en-US" sz="2400" dirty="0" smtClean="0"/>
              <a:t>Computing, cryptography, etc…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14073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3-02 at 1.01.2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5313" y="0"/>
            <a:ext cx="84307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09715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/>
          <p:nvPr/>
        </p:nvGrpSpPr>
        <p:grpSpPr>
          <a:xfrm>
            <a:off x="0" y="1295401"/>
            <a:ext cx="9144000" cy="5279885"/>
            <a:chOff x="0" y="1295401"/>
            <a:chExt cx="9144000" cy="5279885"/>
          </a:xfrm>
        </p:grpSpPr>
        <p:graphicFrame>
          <p:nvGraphicFramePr>
            <p:cNvPr id="3" name="Chart 2"/>
            <p:cNvGraphicFramePr/>
            <p:nvPr>
              <p:extLst>
                <p:ext uri="{D42A27DB-BD31-4B8C-83A1-F6EECF244321}">
                  <p14:modId xmlns:p14="http://schemas.microsoft.com/office/powerpoint/2010/main" xmlns="" val="1583913657"/>
                </p:ext>
              </p:extLst>
            </p:nvPr>
          </p:nvGraphicFramePr>
          <p:xfrm>
            <a:off x="0" y="1295401"/>
            <a:ext cx="9144000" cy="472439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grpSp>
          <p:nvGrpSpPr>
            <p:cNvPr id="8" name="Group 7"/>
            <p:cNvGrpSpPr/>
            <p:nvPr/>
          </p:nvGrpSpPr>
          <p:grpSpPr>
            <a:xfrm>
              <a:off x="630277" y="5867400"/>
              <a:ext cx="7904123" cy="707886"/>
              <a:chOff x="630277" y="5867400"/>
              <a:chExt cx="7904123" cy="707886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630277" y="5867400"/>
                <a:ext cx="265429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dirty="0" smtClean="0">
                    <a:solidFill>
                      <a:srgbClr val="34352E"/>
                    </a:solidFill>
                  </a:rPr>
                  <a:t>Pre-Instruction Average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3365658" y="5867400"/>
                <a:ext cx="275873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dirty="0" smtClean="0">
                    <a:solidFill>
                      <a:srgbClr val="34352E"/>
                    </a:solidFill>
                  </a:rPr>
                  <a:t>Post-Instruction Average</a:t>
                </a: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6691908" y="5867400"/>
                <a:ext cx="184249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dirty="0" smtClean="0">
                    <a:solidFill>
                      <a:srgbClr val="34352E"/>
                    </a:solidFill>
                  </a:rPr>
                  <a:t>Post-Instruction</a:t>
                </a:r>
              </a:p>
              <a:p>
                <a:pPr algn="ctr"/>
                <a:r>
                  <a:rPr lang="en-US" sz="2000" dirty="0" err="1" smtClean="0">
                    <a:solidFill>
                      <a:srgbClr val="34352E"/>
                    </a:solidFill>
                  </a:rPr>
                  <a:t>ENG-INT</a:t>
                </a:r>
                <a:endParaRPr lang="en-US" sz="2000" dirty="0" smtClean="0">
                  <a:solidFill>
                    <a:srgbClr val="34352E"/>
                  </a:solidFill>
                </a:endParaRPr>
              </a:p>
            </p:txBody>
          </p:sp>
        </p:grpSp>
      </p:grpSp>
      <p:sp>
        <p:nvSpPr>
          <p:cNvPr id="12" name="TextBox 1"/>
          <p:cNvSpPr txBox="1"/>
          <p:nvPr/>
        </p:nvSpPr>
        <p:spPr>
          <a:xfrm>
            <a:off x="0" y="76200"/>
            <a:ext cx="9144000" cy="582627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 smtClean="0">
                <a:solidFill>
                  <a:srgbClr val="34352E"/>
                </a:solidFill>
              </a:rPr>
              <a:t>Modern Physics for Engineers</a:t>
            </a:r>
            <a:endParaRPr lang="en-US" sz="3200" baseline="0" dirty="0">
              <a:solidFill>
                <a:srgbClr val="34352E"/>
              </a:solidFill>
            </a:endParaRPr>
          </a:p>
        </p:txBody>
      </p:sp>
      <p:sp>
        <p:nvSpPr>
          <p:cNvPr id="15" name="TextBox 1"/>
          <p:cNvSpPr txBox="1"/>
          <p:nvPr/>
        </p:nvSpPr>
        <p:spPr>
          <a:xfrm>
            <a:off x="0" y="609600"/>
            <a:ext cx="9144000" cy="582627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000" dirty="0" smtClean="0">
                <a:solidFill>
                  <a:srgbClr val="34352E"/>
                </a:solidFill>
              </a:rPr>
              <a:t>“</a:t>
            </a:r>
            <a:r>
              <a:rPr lang="en-US" sz="3000" baseline="0" dirty="0" smtClean="0">
                <a:solidFill>
                  <a:srgbClr val="34352E"/>
                </a:solidFill>
              </a:rPr>
              <a:t>I think </a:t>
            </a:r>
            <a:r>
              <a:rPr lang="en-US" sz="3000" baseline="0" dirty="0">
                <a:solidFill>
                  <a:srgbClr val="34352E"/>
                </a:solidFill>
              </a:rPr>
              <a:t>quantum mechanics is an interesting subject."</a:t>
            </a:r>
          </a:p>
        </p:txBody>
      </p:sp>
    </p:spTree>
    <p:extLst>
      <p:ext uri="{BB962C8B-B14F-4D97-AF65-F5344CB8AC3E}">
        <p14:creationId xmlns:p14="http://schemas.microsoft.com/office/powerpoint/2010/main" xmlns="" val="2642495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Zombie\Desktop\diagramdoubleslit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1219200"/>
            <a:ext cx="6677025" cy="546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2895600" y="1905000"/>
            <a:ext cx="21336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914400" y="5410200"/>
            <a:ext cx="28956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209800" y="5867400"/>
            <a:ext cx="3048000" cy="99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362200" y="1828800"/>
            <a:ext cx="1447800" cy="48768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334000" y="228600"/>
            <a:ext cx="3505200" cy="64008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3657600" y="1447800"/>
            <a:ext cx="1676400" cy="4800600"/>
            <a:chOff x="3276600" y="762000"/>
            <a:chExt cx="2057400" cy="5105400"/>
          </a:xfrm>
          <a:solidFill>
            <a:schemeClr val="bg1"/>
          </a:solidFill>
        </p:grpSpPr>
        <p:sp>
          <p:nvSpPr>
            <p:cNvPr id="8" name="Rectangle 7"/>
            <p:cNvSpPr/>
            <p:nvPr/>
          </p:nvSpPr>
          <p:spPr>
            <a:xfrm>
              <a:off x="3276600" y="1752600"/>
              <a:ext cx="2057400" cy="41148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4672693" y="762000"/>
              <a:ext cx="661307" cy="1143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0" y="15240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1F1F1F"/>
                </a:solidFill>
              </a:rPr>
              <a:t>Double-Slit Experiment</a:t>
            </a:r>
          </a:p>
          <a:p>
            <a:pPr algn="ctr"/>
            <a:r>
              <a:rPr lang="en-US" sz="3200" dirty="0" smtClean="0">
                <a:solidFill>
                  <a:srgbClr val="1F1F1F"/>
                </a:solidFill>
              </a:rPr>
              <a:t>(photons or electrons)</a:t>
            </a:r>
            <a:endParaRPr lang="en-US" sz="3200" u="sng" dirty="0">
              <a:solidFill>
                <a:srgbClr val="1F1F1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88703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oubleslite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8901062" y="6496825"/>
            <a:ext cx="242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5226" y="152400"/>
            <a:ext cx="87663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Double-Slit Experiment with Single Electrons (1989)</a:t>
            </a:r>
            <a:endParaRPr lang="en-US" sz="3200" u="sng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5800" y="5689937"/>
            <a:ext cx="750154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A. </a:t>
            </a:r>
            <a:r>
              <a:rPr lang="en-US" sz="2000" dirty="0" err="1" smtClean="0">
                <a:solidFill>
                  <a:srgbClr val="FF0000"/>
                </a:solidFill>
              </a:rPr>
              <a:t>Tonomura</a:t>
            </a:r>
            <a:r>
              <a:rPr lang="en-US" sz="2000" dirty="0" smtClean="0">
                <a:solidFill>
                  <a:srgbClr val="FF0000"/>
                </a:solidFill>
              </a:rPr>
              <a:t>, J. Endo, T. Matsuda, T. Kawasaki and H. </a:t>
            </a:r>
            <a:r>
              <a:rPr lang="en-US" sz="2000" dirty="0" err="1" smtClean="0">
                <a:solidFill>
                  <a:srgbClr val="FF0000"/>
                </a:solidFill>
              </a:rPr>
              <a:t>Ezawa</a:t>
            </a:r>
            <a:r>
              <a:rPr lang="en-US" sz="2000" dirty="0" smtClean="0">
                <a:solidFill>
                  <a:srgbClr val="FF0000"/>
                </a:solidFill>
              </a:rPr>
              <a:t>, 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"Demonstration of Single-Electron Buildup of an Interference Pattern,“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Amer. J. Phys. 57 (1989) pp.117-120.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1175" y="605135"/>
            <a:ext cx="80989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http://www.hitachi.com/rd/portal/research/em/doubleslit.html</a:t>
            </a:r>
            <a:endParaRPr lang="en-US" sz="2400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68862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7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3-03-01 at 1.55.5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0509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29851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4830" name="Group 14"/>
          <p:cNvGrpSpPr>
            <a:grpSpLocks/>
          </p:cNvGrpSpPr>
          <p:nvPr/>
        </p:nvGrpSpPr>
        <p:grpSpPr bwMode="auto">
          <a:xfrm>
            <a:off x="866775" y="1200151"/>
            <a:ext cx="9536113" cy="5040313"/>
            <a:chOff x="620" y="889"/>
            <a:chExt cx="6007" cy="3175"/>
          </a:xfrm>
        </p:grpSpPr>
        <p:sp>
          <p:nvSpPr>
            <p:cNvPr id="653322" name="Rectangle 10"/>
            <p:cNvSpPr>
              <a:spLocks noChangeArrowheads="1"/>
            </p:cNvSpPr>
            <p:nvPr/>
          </p:nvSpPr>
          <p:spPr bwMode="auto">
            <a:xfrm>
              <a:off x="3616" y="889"/>
              <a:ext cx="1877" cy="921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  <a:alpha val="74998"/>
                </a:schemeClr>
              </a:prstShdw>
            </a:effectLst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dirty="0">
                  <a:solidFill>
                    <a:srgbClr val="333333"/>
                  </a:solidFill>
                  <a:latin typeface="Arial" charset="0"/>
                  <a:ea typeface="ＭＳ Ｐゴシック" charset="-128"/>
                  <a:cs typeface="ＭＳ Ｐゴシック" charset="-128"/>
                </a:rPr>
                <a:t>U.S. ranks:</a:t>
              </a:r>
            </a:p>
            <a:p>
              <a:pPr eaLnBrk="1" hangingPunct="1"/>
              <a:r>
                <a:rPr lang="en-US" sz="2200" dirty="0">
                  <a:solidFill>
                    <a:srgbClr val="333333"/>
                  </a:solidFill>
                  <a:latin typeface="Arial" charset="0"/>
                  <a:ea typeface="ＭＳ Ｐゴシック" charset="-128"/>
                  <a:cs typeface="ＭＳ Ｐゴシック" charset="-128"/>
                </a:rPr>
                <a:t>21 out of 30 in science</a:t>
              </a:r>
            </a:p>
            <a:p>
              <a:pPr eaLnBrk="1" hangingPunct="1"/>
              <a:r>
                <a:rPr lang="en-US" sz="2200" dirty="0">
                  <a:solidFill>
                    <a:srgbClr val="333333"/>
                  </a:solidFill>
                  <a:latin typeface="Arial" charset="0"/>
                  <a:ea typeface="ＭＳ Ｐゴシック" charset="-128"/>
                  <a:cs typeface="ＭＳ Ｐゴシック" charset="-128"/>
                </a:rPr>
                <a:t>25 out of 30 in math</a:t>
              </a:r>
            </a:p>
            <a:p>
              <a:pPr eaLnBrk="1" hangingPunct="1"/>
              <a:r>
                <a:rPr lang="en-US" sz="2200" dirty="0">
                  <a:solidFill>
                    <a:srgbClr val="333333"/>
                  </a:solidFill>
                  <a:latin typeface="Arial" charset="0"/>
                  <a:ea typeface="ＭＳ Ｐゴシック" charset="-128"/>
                  <a:cs typeface="ＭＳ Ｐゴシック" charset="-128"/>
                </a:rPr>
                <a:t>	- PISA 2006</a:t>
              </a:r>
              <a:endParaRPr lang="en-US" dirty="0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grpSp>
          <p:nvGrpSpPr>
            <p:cNvPr id="25" name="Group 24"/>
            <p:cNvGrpSpPr>
              <a:grpSpLocks/>
            </p:cNvGrpSpPr>
            <p:nvPr/>
          </p:nvGrpSpPr>
          <p:grpSpPr bwMode="auto">
            <a:xfrm>
              <a:off x="620" y="1583"/>
              <a:ext cx="6007" cy="2481"/>
              <a:chOff x="-952500" y="1865669"/>
              <a:chExt cx="9535893" cy="3938231"/>
            </a:xfrm>
          </p:grpSpPr>
          <p:pic>
            <p:nvPicPr>
              <p:cNvPr id="674833" name="Picture 24" descr="Picture 4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-952500" y="2226630"/>
                <a:ext cx="7415213" cy="35772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53337" name="Rectangle 25"/>
              <p:cNvSpPr>
                <a:spLocks noChangeArrowheads="1"/>
              </p:cNvSpPr>
              <p:nvPr/>
            </p:nvSpPr>
            <p:spPr bwMode="auto">
              <a:xfrm>
                <a:off x="-544955" y="1865669"/>
                <a:ext cx="4538558" cy="457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prstShdw prst="shdw17" dist="17961" dir="2700000">
                  <a:srgbClr val="708688">
                    <a:alpha val="74997"/>
                  </a:srgbClr>
                </a:prstShdw>
              </a:effectLst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 eaLnBrk="1" hangingPunct="1"/>
                <a:r>
                  <a:rPr lang="en-US" dirty="0">
                    <a:solidFill>
                      <a:schemeClr val="folHlink"/>
                    </a:solidFill>
                    <a:latin typeface="Arial" charset="0"/>
                    <a:ea typeface="ＭＳ Ｐゴシック" charset="-128"/>
                    <a:cs typeface="ＭＳ Ｐゴシック" charset="-128"/>
                  </a:rPr>
                  <a:t>International Rankings (science)</a:t>
                </a:r>
              </a:p>
            </p:txBody>
          </p:sp>
          <p:sp>
            <p:nvSpPr>
              <p:cNvPr id="674835" name="Rectangle 27"/>
              <p:cNvSpPr>
                <a:spLocks noChangeArrowheads="1"/>
              </p:cNvSpPr>
              <p:nvPr/>
            </p:nvSpPr>
            <p:spPr bwMode="auto">
              <a:xfrm>
                <a:off x="8345038" y="4829323"/>
                <a:ext cx="238355" cy="9730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prstShdw prst="shdw17" dist="17961" dir="2700000">
                  <a:srgbClr val="4D0000">
                    <a:alpha val="74997"/>
                  </a:srgbClr>
                </a:prst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1" hangingPunct="1"/>
                <a:endParaRPr lang="en-US"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</p:grpSp>
        <p:sp>
          <p:nvSpPr>
            <p:cNvPr id="26" name="Rectangle 25"/>
            <p:cNvSpPr/>
            <p:nvPr/>
          </p:nvSpPr>
          <p:spPr>
            <a:xfrm>
              <a:off x="4984" y="2960"/>
              <a:ext cx="160" cy="616"/>
            </a:xfrm>
            <a:prstGeom prst="rect">
              <a:avLst/>
            </a:prstGeom>
            <a:solidFill>
              <a:srgbClr val="CF020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1" hangingPunct="1"/>
              <a:endParaRPr lang="en-US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23" name="Rectangle 2"/>
          <p:cNvSpPr txBox="1">
            <a:spLocks noChangeArrowheads="1"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660066"/>
                </a:solidFill>
              </a:rPr>
              <a:t>A Crisis in US Education</a:t>
            </a:r>
            <a:endParaRPr lang="en-US" b="1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62911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81000" y="3017359"/>
            <a:ext cx="8229600" cy="4572000"/>
          </a:xfrm>
        </p:spPr>
        <p:txBody>
          <a:bodyPr/>
          <a:lstStyle/>
          <a:p>
            <a:r>
              <a:rPr lang="en-US" sz="3000" b="1" dirty="0"/>
              <a:t>[</a:t>
            </a:r>
            <a:r>
              <a:rPr lang="en-US" sz="3000" b="1" dirty="0" smtClean="0"/>
              <a:t>Realist]</a:t>
            </a:r>
            <a:r>
              <a:rPr lang="en-US" sz="3000" dirty="0" smtClean="0"/>
              <a:t> </a:t>
            </a:r>
            <a:r>
              <a:rPr lang="en-US" sz="3000" dirty="0"/>
              <a:t>Each electron is a tiny particle that went through one slit or the other.</a:t>
            </a:r>
            <a:endParaRPr lang="en-US" sz="3000" b="1" dirty="0"/>
          </a:p>
          <a:p>
            <a:pPr>
              <a:buFontTx/>
              <a:buNone/>
            </a:pPr>
            <a:endParaRPr lang="en-US" sz="1200" dirty="0"/>
          </a:p>
          <a:p>
            <a:r>
              <a:rPr lang="en-US" sz="3000" b="1" dirty="0" smtClean="0"/>
              <a:t>[Matter-Wave]</a:t>
            </a:r>
            <a:r>
              <a:rPr lang="en-US" sz="3000" dirty="0" smtClean="0"/>
              <a:t> </a:t>
            </a:r>
            <a:r>
              <a:rPr lang="en-US" sz="3000" dirty="0"/>
              <a:t>Each electron went through both slits and interfered with itself.</a:t>
            </a:r>
            <a:endParaRPr lang="en-US" sz="3000" b="1" dirty="0"/>
          </a:p>
          <a:p>
            <a:pPr>
              <a:buFontTx/>
              <a:buNone/>
            </a:pPr>
            <a:endParaRPr lang="en-US" sz="1200" dirty="0"/>
          </a:p>
          <a:p>
            <a:r>
              <a:rPr lang="en-US" sz="3000" b="1" dirty="0"/>
              <a:t>[</a:t>
            </a:r>
            <a:r>
              <a:rPr lang="en-US" sz="3000" b="1" dirty="0" smtClean="0"/>
              <a:t>Agnostic]</a:t>
            </a:r>
            <a:r>
              <a:rPr lang="en-US" sz="3000" dirty="0" smtClean="0"/>
              <a:t> </a:t>
            </a:r>
            <a:r>
              <a:rPr lang="en-US" sz="3000" dirty="0"/>
              <a:t>We can’t say what the electron is doing between being emitted and detected.</a:t>
            </a:r>
          </a:p>
        </p:txBody>
      </p:sp>
      <p:pic>
        <p:nvPicPr>
          <p:cNvPr id="253955" name="Picture 3"/>
          <p:cNvPicPr>
            <a:picLocks noChangeAspect="1" noChangeArrowheads="1"/>
          </p:cNvPicPr>
          <p:nvPr/>
        </p:nvPicPr>
        <p:blipFill>
          <a:blip r:embed="rId3" cstate="print"/>
          <a:srcRect l="3159" t="13771" r="58421" b="33443"/>
          <a:stretch>
            <a:fillRect/>
          </a:stretch>
        </p:blipFill>
        <p:spPr bwMode="auto">
          <a:xfrm>
            <a:off x="6705600" y="152400"/>
            <a:ext cx="16764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QWIsi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-1340597"/>
            <a:ext cx="8305800" cy="41703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783662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3954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xmlns="" val="1088835782"/>
              </p:ext>
            </p:extLst>
          </p:nvPr>
        </p:nvGraphicFramePr>
        <p:xfrm>
          <a:off x="0" y="1219200"/>
          <a:ext cx="9144000" cy="487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1"/>
          <p:cNvSpPr txBox="1"/>
          <p:nvPr/>
        </p:nvSpPr>
        <p:spPr>
          <a:xfrm>
            <a:off x="0" y="228600"/>
            <a:ext cx="9144000" cy="762000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>
                <a:solidFill>
                  <a:srgbClr val="34352E"/>
                </a:solidFill>
              </a:rPr>
              <a:t>Double-</a:t>
            </a:r>
            <a:r>
              <a:rPr lang="en-US" sz="3600" dirty="0" smtClean="0">
                <a:solidFill>
                  <a:srgbClr val="34352E"/>
                </a:solidFill>
              </a:rPr>
              <a:t>Slit Interpretation</a:t>
            </a:r>
            <a:endParaRPr lang="en-US" sz="3600" dirty="0">
              <a:solidFill>
                <a:srgbClr val="34352E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46492" y="1529743"/>
            <a:ext cx="144004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Matter-Wave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2880703" y="1526509"/>
            <a:ext cx="125782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Agnostic      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1369524" y="1537050"/>
            <a:ext cx="125782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Realist</a:t>
            </a:r>
            <a:endParaRPr lang="en-US" dirty="0"/>
          </a:p>
        </p:txBody>
      </p:sp>
      <p:grpSp>
        <p:nvGrpSpPr>
          <p:cNvPr id="29" name="Group 28"/>
          <p:cNvGrpSpPr/>
          <p:nvPr/>
        </p:nvGrpSpPr>
        <p:grpSpPr>
          <a:xfrm>
            <a:off x="903374" y="5991262"/>
            <a:ext cx="7785927" cy="466130"/>
            <a:chOff x="1147581" y="6015335"/>
            <a:chExt cx="7785927" cy="466130"/>
          </a:xfrm>
          <a:solidFill>
            <a:schemeClr val="bg1"/>
          </a:solidFill>
        </p:grpSpPr>
        <p:sp>
          <p:nvSpPr>
            <p:cNvPr id="32" name="TextBox 31"/>
            <p:cNvSpPr txBox="1"/>
            <p:nvPr/>
          </p:nvSpPr>
          <p:spPr>
            <a:xfrm>
              <a:off x="5290923" y="6015335"/>
              <a:ext cx="152127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000000"/>
                  </a:solidFill>
                </a:rPr>
                <a:t>PHYS - C/A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147581" y="6019800"/>
              <a:ext cx="1295400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ENG-R/S    </a:t>
              </a:r>
              <a:endParaRPr lang="en-US" sz="2400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272058" y="6015335"/>
              <a:ext cx="1358966" cy="46166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2400" dirty="0" err="1" smtClean="0">
                  <a:solidFill>
                    <a:srgbClr val="000000"/>
                  </a:solidFill>
                </a:rPr>
                <a:t>ENG</a:t>
              </a:r>
              <a:r>
                <a:rPr lang="en-US" sz="2400" dirty="0" smtClean="0">
                  <a:solidFill>
                    <a:srgbClr val="000000"/>
                  </a:solidFill>
                </a:rPr>
                <a:t>-MW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381710" y="6019800"/>
              <a:ext cx="1551798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 smtClean="0">
                  <a:solidFill>
                    <a:srgbClr val="000000"/>
                  </a:solidFill>
                </a:rPr>
                <a:t>ENG-INT</a:t>
              </a:r>
              <a:r>
                <a:rPr lang="en-US" sz="2400" dirty="0" smtClean="0">
                  <a:solidFill>
                    <a:srgbClr val="000000"/>
                  </a:solidFill>
                </a:rPr>
                <a:t>   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458590" y="1464529"/>
            <a:ext cx="2359154" cy="5393471"/>
            <a:chOff x="2520493" y="1478800"/>
            <a:chExt cx="2359154" cy="5393471"/>
          </a:xfrm>
        </p:grpSpPr>
        <p:sp>
          <p:nvSpPr>
            <p:cNvPr id="20" name="Rectangle 19"/>
            <p:cNvSpPr/>
            <p:nvPr/>
          </p:nvSpPr>
          <p:spPr>
            <a:xfrm>
              <a:off x="2520493" y="1938648"/>
              <a:ext cx="2359154" cy="49336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3852869" y="1478800"/>
              <a:ext cx="601138" cy="834081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Rectangle 21"/>
          <p:cNvSpPr/>
          <p:nvPr/>
        </p:nvSpPr>
        <p:spPr>
          <a:xfrm>
            <a:off x="6817326" y="1537050"/>
            <a:ext cx="2359154" cy="53265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817744" y="1938646"/>
            <a:ext cx="2359154" cy="49336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74492" y="990600"/>
            <a:ext cx="9144000" cy="5891621"/>
            <a:chOff x="0" y="990600"/>
            <a:chExt cx="9144000" cy="5891621"/>
          </a:xfrm>
        </p:grpSpPr>
        <p:sp>
          <p:nvSpPr>
            <p:cNvPr id="19" name="Rectangle 18"/>
            <p:cNvSpPr/>
            <p:nvPr/>
          </p:nvSpPr>
          <p:spPr>
            <a:xfrm>
              <a:off x="0" y="1987086"/>
              <a:ext cx="2520493" cy="48951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0" y="990600"/>
              <a:ext cx="9144000" cy="535909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52400" y="1143000"/>
              <a:ext cx="838200" cy="1054414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4072460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1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xmlns="" val="125783706"/>
              </p:ext>
            </p:extLst>
          </p:nvPr>
        </p:nvGraphicFramePr>
        <p:xfrm>
          <a:off x="0" y="1219200"/>
          <a:ext cx="9144000" cy="487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1"/>
          <p:cNvSpPr txBox="1"/>
          <p:nvPr/>
        </p:nvSpPr>
        <p:spPr>
          <a:xfrm>
            <a:off x="0" y="0"/>
            <a:ext cx="9144000" cy="1295400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 smtClean="0">
                <a:solidFill>
                  <a:srgbClr val="34352E"/>
                </a:solidFill>
              </a:rPr>
              <a:t>”When not being observed, an </a:t>
            </a:r>
            <a:r>
              <a:rPr lang="en-US" sz="2800" dirty="0">
                <a:solidFill>
                  <a:srgbClr val="34352E"/>
                </a:solidFill>
              </a:rPr>
              <a:t>electron in an </a:t>
            </a:r>
            <a:r>
              <a:rPr lang="en-US" sz="2800" dirty="0" smtClean="0">
                <a:solidFill>
                  <a:srgbClr val="34352E"/>
                </a:solidFill>
              </a:rPr>
              <a:t>atom</a:t>
            </a:r>
          </a:p>
          <a:p>
            <a:pPr algn="ctr"/>
            <a:r>
              <a:rPr lang="en-US" sz="2800" dirty="0" smtClean="0">
                <a:solidFill>
                  <a:srgbClr val="34352E"/>
                </a:solidFill>
              </a:rPr>
              <a:t>exists at </a:t>
            </a:r>
            <a:r>
              <a:rPr lang="en-US" sz="2800" dirty="0">
                <a:solidFill>
                  <a:srgbClr val="34352E"/>
                </a:solidFill>
              </a:rPr>
              <a:t>a definite but </a:t>
            </a:r>
            <a:r>
              <a:rPr lang="en-US" sz="2800" dirty="0" smtClean="0">
                <a:solidFill>
                  <a:srgbClr val="34352E"/>
                </a:solidFill>
              </a:rPr>
              <a:t>unknown position</a:t>
            </a:r>
          </a:p>
          <a:p>
            <a:pPr algn="ctr"/>
            <a:r>
              <a:rPr lang="en-US" sz="2800" dirty="0" smtClean="0">
                <a:solidFill>
                  <a:srgbClr val="34352E"/>
                </a:solidFill>
              </a:rPr>
              <a:t> </a:t>
            </a:r>
            <a:r>
              <a:rPr lang="en-US" sz="2800" dirty="0">
                <a:solidFill>
                  <a:srgbClr val="34352E"/>
                </a:solidFill>
              </a:rPr>
              <a:t>at each moment in time."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903374" y="5991262"/>
            <a:ext cx="7785927" cy="466130"/>
            <a:chOff x="1147581" y="6015335"/>
            <a:chExt cx="7785927" cy="466130"/>
          </a:xfrm>
          <a:solidFill>
            <a:schemeClr val="bg1"/>
          </a:solidFill>
        </p:grpSpPr>
        <p:sp>
          <p:nvSpPr>
            <p:cNvPr id="33" name="TextBox 32"/>
            <p:cNvSpPr txBox="1"/>
            <p:nvPr/>
          </p:nvSpPr>
          <p:spPr>
            <a:xfrm>
              <a:off x="1147581" y="6019800"/>
              <a:ext cx="1295400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ENG-R/S    </a:t>
              </a:r>
              <a:endParaRPr lang="en-US" sz="2400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272058" y="6015335"/>
              <a:ext cx="1358966" cy="46166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2400" dirty="0" err="1" smtClean="0">
                  <a:solidFill>
                    <a:srgbClr val="000000"/>
                  </a:solidFill>
                </a:rPr>
                <a:t>ENG</a:t>
              </a:r>
              <a:r>
                <a:rPr lang="en-US" sz="2400" dirty="0" smtClean="0">
                  <a:solidFill>
                    <a:srgbClr val="000000"/>
                  </a:solidFill>
                </a:rPr>
                <a:t>-MW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290923" y="6015335"/>
              <a:ext cx="152127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000000"/>
                  </a:solidFill>
                </a:rPr>
                <a:t>PHYS - C/A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7381710" y="6019800"/>
              <a:ext cx="1551798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 smtClean="0">
                  <a:solidFill>
                    <a:srgbClr val="000000"/>
                  </a:solidFill>
                </a:rPr>
                <a:t>ENG-INT</a:t>
              </a:r>
              <a:r>
                <a:rPr lang="en-US" sz="2400" dirty="0" smtClean="0">
                  <a:solidFill>
                    <a:srgbClr val="000000"/>
                  </a:solidFill>
                </a:rPr>
                <a:t>   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</p:grpSp>
      <p:sp>
        <p:nvSpPr>
          <p:cNvPr id="37" name="Rectangle 36"/>
          <p:cNvSpPr/>
          <p:nvPr/>
        </p:nvSpPr>
        <p:spPr>
          <a:xfrm>
            <a:off x="0" y="2001353"/>
            <a:ext cx="2644031" cy="4856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2644031" y="2001353"/>
            <a:ext cx="2520493" cy="48566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4739711" y="2001353"/>
            <a:ext cx="2520493" cy="48566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6830342" y="2001353"/>
            <a:ext cx="2313658" cy="48566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95105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  <p:bldP spid="4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903374" y="5991262"/>
            <a:ext cx="7785927" cy="466130"/>
            <a:chOff x="1147581" y="6015335"/>
            <a:chExt cx="7785927" cy="466130"/>
          </a:xfrm>
          <a:solidFill>
            <a:schemeClr val="bg1"/>
          </a:solidFill>
        </p:grpSpPr>
        <p:sp>
          <p:nvSpPr>
            <p:cNvPr id="24" name="TextBox 23"/>
            <p:cNvSpPr txBox="1"/>
            <p:nvPr/>
          </p:nvSpPr>
          <p:spPr>
            <a:xfrm>
              <a:off x="1147581" y="6019800"/>
              <a:ext cx="1295400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ENG-R/S    </a:t>
              </a:r>
              <a:endParaRPr lang="en-US" sz="24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272058" y="6015335"/>
              <a:ext cx="1358966" cy="46166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2400" dirty="0" err="1" smtClean="0">
                  <a:solidFill>
                    <a:srgbClr val="000000"/>
                  </a:solidFill>
                </a:rPr>
                <a:t>ENG</a:t>
              </a:r>
              <a:r>
                <a:rPr lang="en-US" sz="2400" dirty="0" smtClean="0">
                  <a:solidFill>
                    <a:srgbClr val="000000"/>
                  </a:solidFill>
                </a:rPr>
                <a:t>-MW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290923" y="6015335"/>
              <a:ext cx="152127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000000"/>
                  </a:solidFill>
                </a:rPr>
                <a:t>PHYS - C/A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381710" y="6019800"/>
              <a:ext cx="1551798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 smtClean="0">
                  <a:solidFill>
                    <a:srgbClr val="000000"/>
                  </a:solidFill>
                </a:rPr>
                <a:t>ENG-INT</a:t>
              </a:r>
              <a:r>
                <a:rPr lang="en-US" sz="2400" dirty="0" smtClean="0">
                  <a:solidFill>
                    <a:srgbClr val="000000"/>
                  </a:solidFill>
                </a:rPr>
                <a:t>   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</p:grpSp>
      <p:graphicFrame>
        <p:nvGraphicFramePr>
          <p:cNvPr id="2" name="Chart 1"/>
          <p:cNvGraphicFramePr/>
          <p:nvPr/>
        </p:nvGraphicFramePr>
        <p:xfrm>
          <a:off x="0" y="1447800"/>
          <a:ext cx="91440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1"/>
          <p:cNvSpPr txBox="1"/>
          <p:nvPr/>
        </p:nvSpPr>
        <p:spPr>
          <a:xfrm>
            <a:off x="0" y="381000"/>
            <a:ext cx="9144000" cy="999593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>
                <a:solidFill>
                  <a:srgbClr val="34352E"/>
                </a:solidFill>
              </a:rPr>
              <a:t>"T</a:t>
            </a:r>
            <a:r>
              <a:rPr lang="en-US" sz="2600" dirty="0">
                <a:solidFill>
                  <a:srgbClr val="34352E"/>
                </a:solidFill>
              </a:rPr>
              <a:t>he probabilistic nature of quantum mechanics is mostly due</a:t>
            </a:r>
          </a:p>
          <a:p>
            <a:pPr algn="ctr"/>
            <a:r>
              <a:rPr lang="en-US" sz="2600" baseline="0" dirty="0">
                <a:solidFill>
                  <a:srgbClr val="34352E"/>
                </a:solidFill>
              </a:rPr>
              <a:t>    </a:t>
            </a:r>
            <a:r>
              <a:rPr lang="en-US" sz="2600" dirty="0">
                <a:solidFill>
                  <a:srgbClr val="34352E"/>
                </a:solidFill>
              </a:rPr>
              <a:t> to the limitations of our measurement instruments."</a:t>
            </a:r>
          </a:p>
        </p:txBody>
      </p:sp>
      <p:sp>
        <p:nvSpPr>
          <p:cNvPr id="9" name="TextBox 1"/>
          <p:cNvSpPr txBox="1"/>
          <p:nvPr/>
        </p:nvSpPr>
        <p:spPr>
          <a:xfrm>
            <a:off x="4953000" y="1676400"/>
            <a:ext cx="1700236" cy="392778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Post-Instruction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" y="2001354"/>
            <a:ext cx="2658302" cy="48566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2644031" y="2001353"/>
            <a:ext cx="2520493" cy="48566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739711" y="2001353"/>
            <a:ext cx="2520493" cy="48566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6830342" y="2001353"/>
            <a:ext cx="2313658" cy="48566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26308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903374" y="5991262"/>
            <a:ext cx="7785927" cy="466130"/>
            <a:chOff x="1147581" y="6015335"/>
            <a:chExt cx="7785927" cy="466130"/>
          </a:xfrm>
          <a:solidFill>
            <a:schemeClr val="bg1"/>
          </a:solidFill>
        </p:grpSpPr>
        <p:sp>
          <p:nvSpPr>
            <p:cNvPr id="16" name="TextBox 15"/>
            <p:cNvSpPr txBox="1"/>
            <p:nvPr/>
          </p:nvSpPr>
          <p:spPr>
            <a:xfrm>
              <a:off x="1147581" y="6019800"/>
              <a:ext cx="1295400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ENG-R/S    </a:t>
              </a:r>
              <a:endParaRPr lang="en-US" sz="24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272058" y="6015335"/>
              <a:ext cx="1358966" cy="46166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2400" dirty="0" err="1" smtClean="0">
                  <a:solidFill>
                    <a:srgbClr val="000000"/>
                  </a:solidFill>
                </a:rPr>
                <a:t>ENG</a:t>
              </a:r>
              <a:r>
                <a:rPr lang="en-US" sz="2400" dirty="0" smtClean="0">
                  <a:solidFill>
                    <a:srgbClr val="000000"/>
                  </a:solidFill>
                </a:rPr>
                <a:t>-MW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290923" y="6015335"/>
              <a:ext cx="152127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000000"/>
                  </a:solidFill>
                </a:rPr>
                <a:t>PHYS - C/A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381710" y="6019800"/>
              <a:ext cx="1551798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 smtClean="0">
                  <a:solidFill>
                    <a:srgbClr val="000000"/>
                  </a:solidFill>
                </a:rPr>
                <a:t>ENG-INT</a:t>
              </a:r>
              <a:r>
                <a:rPr lang="en-US" sz="2400" dirty="0" smtClean="0">
                  <a:solidFill>
                    <a:srgbClr val="000000"/>
                  </a:solidFill>
                </a:rPr>
                <a:t>   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</p:grpSp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xmlns="" val="1768323094"/>
              </p:ext>
            </p:extLst>
          </p:nvPr>
        </p:nvGraphicFramePr>
        <p:xfrm>
          <a:off x="0" y="1295400"/>
          <a:ext cx="9144000" cy="47526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Box 1"/>
          <p:cNvSpPr txBox="1"/>
          <p:nvPr/>
        </p:nvSpPr>
        <p:spPr>
          <a:xfrm>
            <a:off x="0" y="609600"/>
            <a:ext cx="9144000" cy="582627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000" dirty="0" smtClean="0">
                <a:solidFill>
                  <a:srgbClr val="34352E"/>
                </a:solidFill>
              </a:rPr>
              <a:t>“</a:t>
            </a:r>
            <a:r>
              <a:rPr lang="en-US" sz="3000" baseline="0" dirty="0" smtClean="0">
                <a:solidFill>
                  <a:srgbClr val="34352E"/>
                </a:solidFill>
              </a:rPr>
              <a:t>I think </a:t>
            </a:r>
            <a:r>
              <a:rPr lang="en-US" sz="3000" baseline="0" dirty="0">
                <a:solidFill>
                  <a:srgbClr val="34352E"/>
                </a:solidFill>
              </a:rPr>
              <a:t>quantum mechanics is an interesting subject."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2424716"/>
            <a:ext cx="2359154" cy="44332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404910" y="2349292"/>
            <a:ext cx="2110595" cy="45087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669488" y="1462527"/>
            <a:ext cx="4021724" cy="53954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34471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1" y="990600"/>
            <a:ext cx="8381999" cy="5262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“</a:t>
            </a:r>
            <a:r>
              <a:rPr lang="en-US" sz="2800" dirty="0" smtClean="0">
                <a:solidFill>
                  <a:srgbClr val="FF0000"/>
                </a:solidFill>
              </a:rPr>
              <a:t>I entered Physics 3 with a bitter taste in my mouth.</a:t>
            </a:r>
          </a:p>
          <a:p>
            <a:r>
              <a:rPr lang="en-US" sz="2400" dirty="0" smtClean="0"/>
              <a:t>Yet, some fragment of my mangled ego compelled me to continue down the path I was on. I have always found physics to be the most intriguing subject, and I was not about to let one class ruin it. I approached Physics </a:t>
            </a:r>
            <a:r>
              <a:rPr lang="en-US" dirty="0" smtClean="0"/>
              <a:t>3</a:t>
            </a:r>
            <a:r>
              <a:rPr lang="en-US" sz="2400" dirty="0" smtClean="0"/>
              <a:t> as the deal breaker: if this class was like its predecessor, then maybe mechanical engineering was a more apt major.</a:t>
            </a:r>
            <a:r>
              <a:rPr lang="en-US" sz="2300" dirty="0" smtClean="0"/>
              <a:t> […] </a:t>
            </a:r>
            <a:r>
              <a:rPr lang="en-US" sz="2400" dirty="0" smtClean="0"/>
              <a:t>Throughout the course, the almost magical results quantum mechanics attained reassured me that I am in the correct major. </a:t>
            </a:r>
            <a:r>
              <a:rPr lang="en-US" sz="2800" dirty="0" smtClean="0">
                <a:solidFill>
                  <a:srgbClr val="FF0000"/>
                </a:solidFill>
              </a:rPr>
              <a:t>The teaching style in conjunction with the material made quantum physics attainable. I am not sure if it was the teaching that rejuvenated my passion or the material itself; either way I welcomed back my old friend, physics, with open arms and anticipation.”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Student Reflections</a:t>
            </a:r>
          </a:p>
        </p:txBody>
      </p:sp>
    </p:spTree>
    <p:extLst>
      <p:ext uri="{BB962C8B-B14F-4D97-AF65-F5344CB8AC3E}">
        <p14:creationId xmlns:p14="http://schemas.microsoft.com/office/powerpoint/2010/main" xmlns="" val="2620678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4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6159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sz="11700" dirty="0">
                <a:solidFill>
                  <a:srgbClr val="660066"/>
                </a:solidFill>
              </a:rPr>
              <a:t>Questions?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785411" name="Rectangle 3"/>
          <p:cNvSpPr>
            <a:spLocks noChangeArrowheads="1"/>
          </p:cNvSpPr>
          <p:nvPr/>
        </p:nvSpPr>
        <p:spPr bwMode="auto">
          <a:xfrm>
            <a:off x="298450" y="1407287"/>
            <a:ext cx="8766175" cy="550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4400" dirty="0">
                <a:ea typeface="Osaka" charset="-128"/>
                <a:cs typeface="Osaka" charset="-128"/>
              </a:rPr>
              <a:t>Much more at:</a:t>
            </a:r>
            <a:br>
              <a:rPr lang="en-US" sz="4400" dirty="0">
                <a:ea typeface="Osaka" charset="-128"/>
                <a:cs typeface="Osaka" charset="-128"/>
              </a:rPr>
            </a:br>
            <a:r>
              <a:rPr lang="en-US" sz="4400" dirty="0">
                <a:ea typeface="Osaka" charset="-128"/>
                <a:cs typeface="Osaka" charset="-128"/>
              </a:rPr>
              <a:t>			 </a:t>
            </a:r>
            <a:r>
              <a:rPr lang="en-US" sz="4400" i="1" dirty="0" smtClean="0">
                <a:solidFill>
                  <a:schemeClr val="hlink"/>
                </a:solidFill>
                <a:ea typeface="Osaka" charset="-128"/>
                <a:cs typeface="Osaka" charset="-128"/>
              </a:rPr>
              <a:t>per.colorado.edu/</a:t>
            </a:r>
            <a:r>
              <a:rPr lang="en-US" sz="4400" i="1" dirty="0" err="1" smtClean="0">
                <a:solidFill>
                  <a:schemeClr val="hlink"/>
                </a:solidFill>
                <a:ea typeface="Osaka" charset="-128"/>
                <a:cs typeface="Osaka" charset="-128"/>
              </a:rPr>
              <a:t>cts</a:t>
            </a:r>
            <a:endParaRPr lang="en-US" sz="4400" i="1" dirty="0">
              <a:solidFill>
                <a:schemeClr val="hlink"/>
              </a:solidFill>
              <a:ea typeface="Osaka" charset="-128"/>
              <a:cs typeface="Osaka" charset="-128"/>
            </a:endParaRPr>
          </a:p>
          <a:p>
            <a:pPr algn="ctr"/>
            <a:r>
              <a:rPr lang="en-US" sz="4400" dirty="0" smtClean="0">
                <a:ea typeface="Osaka" charset="-128"/>
                <a:cs typeface="Osaka" charset="-128"/>
              </a:rPr>
              <a:t>per.colorado.edu/</a:t>
            </a:r>
            <a:r>
              <a:rPr lang="en-US" sz="4400" dirty="0" err="1" smtClean="0">
                <a:ea typeface="Osaka" charset="-128"/>
                <a:cs typeface="Osaka" charset="-128"/>
              </a:rPr>
              <a:t>ModernPhysics</a:t>
            </a:r>
            <a:endParaRPr lang="en-US" sz="4400" dirty="0" smtClean="0">
              <a:ea typeface="Osaka" charset="-128"/>
              <a:cs typeface="Osaka" charset="-128"/>
            </a:endParaRPr>
          </a:p>
          <a:p>
            <a:pPr algn="ctr"/>
            <a:r>
              <a:rPr lang="en-US" sz="4400" dirty="0" err="1" smtClean="0">
                <a:ea typeface="Osaka" charset="-128"/>
                <a:cs typeface="Osaka" charset="-128"/>
              </a:rPr>
              <a:t>stemclickers.colorado.edu</a:t>
            </a:r>
            <a:endParaRPr lang="en-US" sz="4400" dirty="0" smtClean="0">
              <a:ea typeface="Osaka" charset="-128"/>
              <a:cs typeface="Osaka" charset="-128"/>
            </a:endParaRPr>
          </a:p>
          <a:p>
            <a:r>
              <a:rPr lang="en-US" sz="4400" dirty="0" smtClean="0">
                <a:ea typeface="Osaka" charset="-128"/>
                <a:cs typeface="Osaka" charset="-128"/>
              </a:rPr>
              <a:t>           </a:t>
            </a:r>
            <a:r>
              <a:rPr lang="en-US" sz="4400" dirty="0" err="1" smtClean="0">
                <a:ea typeface="Osaka" charset="-128"/>
                <a:cs typeface="Osaka" charset="-128"/>
              </a:rPr>
              <a:t>phet.colorado.edu</a:t>
            </a:r>
            <a:endParaRPr lang="en-US" sz="4400" dirty="0" smtClean="0">
              <a:ea typeface="Osaka" charset="-128"/>
              <a:cs typeface="Osaka" charset="-128"/>
            </a:endParaRPr>
          </a:p>
          <a:p>
            <a:r>
              <a:rPr lang="en-US" sz="4400" dirty="0" smtClean="0">
                <a:ea typeface="Osaka" charset="-128"/>
                <a:cs typeface="Osaka" charset="-128"/>
              </a:rPr>
              <a:t>			</a:t>
            </a:r>
            <a:r>
              <a:rPr lang="en-US" sz="4400" dirty="0" err="1" smtClean="0">
                <a:ea typeface="Osaka" charset="-128"/>
                <a:cs typeface="Osaka" charset="-128"/>
              </a:rPr>
              <a:t>perusersguide.org</a:t>
            </a:r>
            <a:endParaRPr lang="en-US" sz="2000" dirty="0">
              <a:ea typeface="Osaka" charset="-128"/>
              <a:cs typeface="Osaka" charset="-128"/>
            </a:endParaRPr>
          </a:p>
          <a:p>
            <a:pPr algn="ctr"/>
            <a:r>
              <a:rPr lang="en-US" sz="4400" dirty="0">
                <a:ea typeface="Osaka" charset="-128"/>
                <a:cs typeface="Osaka" charset="-128"/>
              </a:rPr>
              <a:t>   </a:t>
            </a:r>
            <a:r>
              <a:rPr lang="en-US" sz="4400" dirty="0" err="1" smtClean="0"/>
              <a:t>www.compadre.org</a:t>
            </a:r>
            <a:r>
              <a:rPr lang="en-US" sz="4400" dirty="0" smtClean="0"/>
              <a:t>/quantum</a:t>
            </a:r>
            <a:endParaRPr lang="en-US" sz="4400" dirty="0"/>
          </a:p>
          <a:p>
            <a:pPr algn="ctr"/>
            <a:r>
              <a:rPr lang="en-US" sz="4400" dirty="0" err="1" smtClean="0">
                <a:ea typeface="Osaka" charset="-128"/>
                <a:cs typeface="Osaka" charset="-128"/>
              </a:rPr>
              <a:t>www.falstad.com</a:t>
            </a:r>
            <a:r>
              <a:rPr lang="en-US" sz="4400" dirty="0">
                <a:ea typeface="Osaka" charset="-128"/>
                <a:cs typeface="Osaka" charset="-128"/>
              </a:rPr>
              <a:t>/</a:t>
            </a:r>
            <a:r>
              <a:rPr lang="en-US" sz="4400" dirty="0" err="1">
                <a:ea typeface="Osaka" charset="-128"/>
                <a:cs typeface="Osaka" charset="-128"/>
              </a:rPr>
              <a:t>mathphysics.html</a:t>
            </a:r>
            <a:r>
              <a:rPr lang="en-US" sz="4400" dirty="0">
                <a:ea typeface="Osaka" charset="-128"/>
                <a:cs typeface="Osaka" charset="-128"/>
              </a:rPr>
              <a:t>                 </a:t>
            </a:r>
            <a:endParaRPr lang="en-US" dirty="0">
              <a:ea typeface="Osaka" charset="-128"/>
              <a:cs typeface="Osaka" charset="-128"/>
            </a:endParaRPr>
          </a:p>
        </p:txBody>
      </p:sp>
      <p:pic>
        <p:nvPicPr>
          <p:cNvPr id="785412" name="Picture 5" descr="perc-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3352" y="2235107"/>
            <a:ext cx="93980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5417" name="Picture 9" descr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3352" y="4344014"/>
            <a:ext cx="966787" cy="4730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836861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640695588"/>
              </p:ext>
            </p:extLst>
          </p:nvPr>
        </p:nvGraphicFramePr>
        <p:xfrm>
          <a:off x="190500" y="1876953"/>
          <a:ext cx="8763000" cy="4730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5622925" y="1200151"/>
            <a:ext cx="3007880" cy="138499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dirty="0">
                <a:solidFill>
                  <a:srgbClr val="333333"/>
                </a:solidFill>
                <a:latin typeface="Arial" charset="0"/>
                <a:ea typeface="ＭＳ Ｐゴシック" charset="-128"/>
                <a:cs typeface="ＭＳ Ｐゴシック" charset="-128"/>
              </a:rPr>
              <a:t>U.S. ranks:</a:t>
            </a:r>
          </a:p>
          <a:p>
            <a:pPr eaLnBrk="1" hangingPunct="1"/>
            <a:r>
              <a:rPr lang="en-US" sz="2200" dirty="0" smtClean="0">
                <a:solidFill>
                  <a:srgbClr val="333333"/>
                </a:solidFill>
                <a:latin typeface="Arial" charset="0"/>
                <a:ea typeface="ＭＳ Ｐゴシック" charset="-128"/>
                <a:cs typeface="ＭＳ Ｐゴシック" charset="-128"/>
              </a:rPr>
              <a:t>24 </a:t>
            </a:r>
            <a:r>
              <a:rPr lang="en-US" sz="2200" dirty="0">
                <a:solidFill>
                  <a:srgbClr val="333333"/>
                </a:solidFill>
                <a:latin typeface="Arial" charset="0"/>
                <a:ea typeface="ＭＳ Ｐゴシック" charset="-128"/>
                <a:cs typeface="ＭＳ Ｐゴシック" charset="-128"/>
              </a:rPr>
              <a:t>out of 30 in science</a:t>
            </a:r>
          </a:p>
          <a:p>
            <a:pPr eaLnBrk="1" hangingPunct="1"/>
            <a:r>
              <a:rPr lang="en-US" sz="2200" dirty="0" smtClean="0">
                <a:solidFill>
                  <a:srgbClr val="333333"/>
                </a:solidFill>
                <a:latin typeface="Arial" charset="0"/>
                <a:ea typeface="ＭＳ Ｐゴシック" charset="-128"/>
                <a:cs typeface="ＭＳ Ｐゴシック" charset="-128"/>
              </a:rPr>
              <a:t>31 </a:t>
            </a:r>
            <a:r>
              <a:rPr lang="en-US" sz="2200" dirty="0">
                <a:solidFill>
                  <a:srgbClr val="333333"/>
                </a:solidFill>
                <a:latin typeface="Arial" charset="0"/>
                <a:ea typeface="ＭＳ Ｐゴシック" charset="-128"/>
                <a:cs typeface="ＭＳ Ｐゴシック" charset="-128"/>
              </a:rPr>
              <a:t>out of 30 in </a:t>
            </a:r>
            <a:r>
              <a:rPr lang="en-US" sz="2200" dirty="0" smtClean="0">
                <a:solidFill>
                  <a:srgbClr val="333333"/>
                </a:solidFill>
                <a:latin typeface="Arial" charset="0"/>
                <a:ea typeface="ＭＳ Ｐゴシック" charset="-128"/>
                <a:cs typeface="ＭＳ Ｐゴシック" charset="-128"/>
              </a:rPr>
              <a:t>math ;-)</a:t>
            </a:r>
            <a:endParaRPr lang="en-US" sz="2200" dirty="0">
              <a:solidFill>
                <a:srgbClr val="333333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  <a:p>
            <a:pPr eaLnBrk="1" hangingPunct="1"/>
            <a:r>
              <a:rPr lang="en-US" sz="2200" dirty="0">
                <a:solidFill>
                  <a:srgbClr val="333333"/>
                </a:solidFill>
                <a:latin typeface="Arial" charset="0"/>
                <a:ea typeface="ＭＳ Ｐゴシック" charset="-128"/>
                <a:cs typeface="ＭＳ Ｐゴシック" charset="-128"/>
              </a:rPr>
              <a:t>	- PISA </a:t>
            </a:r>
            <a:r>
              <a:rPr lang="en-US" sz="2200" dirty="0" smtClean="0">
                <a:solidFill>
                  <a:srgbClr val="333333"/>
                </a:solidFill>
                <a:latin typeface="Arial" charset="0"/>
                <a:ea typeface="ＭＳ Ｐゴシック" charset="-128"/>
                <a:cs typeface="ＭＳ Ｐゴシック" charset="-128"/>
              </a:rPr>
              <a:t>2009</a:t>
            </a:r>
            <a:endParaRPr lang="en-US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784893" y="4466172"/>
            <a:ext cx="7977364" cy="0"/>
          </a:xfrm>
          <a:prstGeom prst="line">
            <a:avLst/>
          </a:prstGeom>
          <a:ln w="3175" cmpd="sng"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660066"/>
                </a:solidFill>
              </a:rPr>
              <a:t>A Crisis in US Education</a:t>
            </a:r>
            <a:endParaRPr lang="en-US" b="1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500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3"/>
          <p:cNvSpPr>
            <a:spLocks noChangeArrowheads="1"/>
          </p:cNvSpPr>
          <p:nvPr/>
        </p:nvSpPr>
        <p:spPr bwMode="auto">
          <a:xfrm>
            <a:off x="4972384" y="1615746"/>
            <a:ext cx="3886208" cy="646331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>
            <a:glow rad="139700">
              <a:schemeClr val="accent1">
                <a:alpha val="75000"/>
              </a:schemeClr>
            </a:glo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dirty="0" smtClean="0">
                <a:solidFill>
                  <a:srgbClr val="333333"/>
                </a:solidFill>
                <a:latin typeface="Arial" charset="0"/>
                <a:ea typeface="ＭＳ Ｐゴシック" charset="-128"/>
                <a:cs typeface="ＭＳ Ｐゴシック" charset="-128"/>
              </a:rPr>
              <a:t>1 Million more STEM grads</a:t>
            </a:r>
          </a:p>
          <a:p>
            <a:pPr algn="ctr" eaLnBrk="1" hangingPunct="1"/>
            <a:r>
              <a:rPr lang="en-US" dirty="0" smtClean="0">
                <a:solidFill>
                  <a:srgbClr val="333333"/>
                </a:solidFill>
                <a:latin typeface="Arial" charset="0"/>
                <a:ea typeface="ＭＳ Ｐゴシック" charset="-128"/>
                <a:cs typeface="ＭＳ Ｐゴシック" charset="-128"/>
              </a:rPr>
              <a:t>needed over the next decade</a:t>
            </a:r>
            <a:endParaRPr lang="en-US" sz="2800" dirty="0">
              <a:solidFill>
                <a:srgbClr val="333333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7" name="Picture 6" descr="Screen shot 2011-11-05 at 1.26.28 PM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27597" y="2425700"/>
            <a:ext cx="2309862" cy="2806700"/>
          </a:xfrm>
          <a:prstGeom prst="rect">
            <a:avLst/>
          </a:prstGeom>
          <a:effectLst>
            <a:outerShdw blurRad="50800" dist="38100" algn="r">
              <a:srgbClr val="000000">
                <a:alpha val="43000"/>
              </a:srgbClr>
            </a:outerShdw>
          </a:effectLst>
        </p:spPr>
      </p:pic>
      <p:pic>
        <p:nvPicPr>
          <p:cNvPr id="6" name="Picture 5" descr="Screen shot 2011-11-05 at 1.29.13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5700" y="3730527"/>
            <a:ext cx="7581900" cy="2490606"/>
          </a:xfrm>
          <a:prstGeom prst="rect">
            <a:avLst/>
          </a:prstGeom>
          <a:effectLst>
            <a:glow rad="101600">
              <a:schemeClr val="accent4">
                <a:alpha val="75000"/>
              </a:schemeClr>
            </a:glow>
            <a:innerShdw blurRad="63500" dist="50800">
              <a:srgbClr val="000000">
                <a:alpha val="50000"/>
              </a:srgbClr>
            </a:innerShdw>
          </a:effec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660066"/>
                </a:solidFill>
              </a:rPr>
              <a:t>Challenges in US Education</a:t>
            </a:r>
            <a:endParaRPr lang="en-US" b="1" dirty="0">
              <a:solidFill>
                <a:srgbClr val="660066"/>
              </a:solidFill>
            </a:endParaRPr>
          </a:p>
        </p:txBody>
      </p:sp>
      <p:sp>
        <p:nvSpPr>
          <p:cNvPr id="10" name="Rectangle 13"/>
          <p:cNvSpPr>
            <a:spLocks noChangeArrowheads="1"/>
          </p:cNvSpPr>
          <p:nvPr/>
        </p:nvSpPr>
        <p:spPr bwMode="auto">
          <a:xfrm>
            <a:off x="4972384" y="2610013"/>
            <a:ext cx="3886208" cy="369332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>
            <a:glow rad="139700">
              <a:schemeClr val="accent1">
                <a:alpha val="75000"/>
              </a:schemeClr>
            </a:glo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dirty="0" smtClean="0">
                <a:solidFill>
                  <a:srgbClr val="333333"/>
                </a:solidFill>
                <a:latin typeface="Arial" charset="0"/>
                <a:ea typeface="ＭＳ Ｐゴシック" charset="-128"/>
                <a:cs typeface="ＭＳ Ｐゴシック" charset="-128"/>
              </a:rPr>
              <a:t>100,000 more STEM educators</a:t>
            </a:r>
            <a:endParaRPr lang="en-US" sz="2800" dirty="0">
              <a:solidFill>
                <a:srgbClr val="333333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013522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404796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660066"/>
                </a:solidFill>
              </a:rPr>
              <a:t>APS/AAPT Doubling Initiative</a:t>
            </a:r>
            <a:br>
              <a:rPr lang="en-US" b="1" dirty="0" smtClean="0">
                <a:solidFill>
                  <a:srgbClr val="660066"/>
                </a:solidFill>
              </a:rPr>
            </a:br>
            <a:r>
              <a:rPr lang="en-US" b="1" dirty="0" smtClean="0">
                <a:solidFill>
                  <a:srgbClr val="660066"/>
                </a:solidFill>
              </a:rPr>
              <a:t>Mission Statement (2007)</a:t>
            </a:r>
            <a:endParaRPr lang="en-US" b="1" dirty="0">
              <a:solidFill>
                <a:srgbClr val="660066"/>
              </a:solidFill>
            </a:endParaRPr>
          </a:p>
        </p:txBody>
      </p:sp>
      <p:sp>
        <p:nvSpPr>
          <p:cNvPr id="689156" name="Rectangle 4"/>
          <p:cNvSpPr>
            <a:spLocks noChangeArrowheads="1"/>
          </p:cNvSpPr>
          <p:nvPr/>
        </p:nvSpPr>
        <p:spPr bwMode="auto">
          <a:xfrm>
            <a:off x="846579" y="1492409"/>
            <a:ext cx="7811602" cy="1566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</a:pPr>
            <a:r>
              <a:rPr lang="en-US" sz="2200" dirty="0" smtClean="0"/>
              <a:t>We advocate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sz="2800" dirty="0" smtClean="0">
                <a:solidFill>
                  <a:srgbClr val="FF0000"/>
                </a:solidFill>
              </a:rPr>
              <a:t>doubling the number of bachelor degrees</a:t>
            </a:r>
            <a:endParaRPr lang="en-US" sz="2000" dirty="0" smtClean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200" dirty="0" smtClean="0"/>
              <a:t>in physics to </a:t>
            </a:r>
            <a:r>
              <a:rPr lang="en-US" sz="2800" dirty="0" smtClean="0">
                <a:solidFill>
                  <a:srgbClr val="FF0000"/>
                </a:solidFill>
              </a:rPr>
              <a:t>address critical national needs</a:t>
            </a:r>
            <a:r>
              <a:rPr lang="en-US" sz="2000" dirty="0" smtClean="0"/>
              <a:t> </a:t>
            </a:r>
            <a:r>
              <a:rPr lang="en-US" sz="2200" dirty="0" smtClean="0"/>
              <a:t>including</a:t>
            </a:r>
          </a:p>
          <a:p>
            <a:pPr>
              <a:lnSpc>
                <a:spcPct val="90000"/>
              </a:lnSpc>
            </a:pPr>
            <a:r>
              <a:rPr lang="en-US" sz="2800" dirty="0" smtClean="0">
                <a:solidFill>
                  <a:srgbClr val="FF0000"/>
                </a:solidFill>
              </a:rPr>
              <a:t>K-12 education</a:t>
            </a:r>
            <a:r>
              <a:rPr lang="en-US" sz="2200" dirty="0" smtClean="0"/>
              <a:t>, economic competitiveness, energy, security, and an informed electorate.</a:t>
            </a:r>
            <a:endParaRPr lang="en-US" sz="2200" dirty="0"/>
          </a:p>
        </p:txBody>
      </p:sp>
      <p:sp>
        <p:nvSpPr>
          <p:cNvPr id="8" name="Rectangle 1026"/>
          <p:cNvSpPr txBox="1">
            <a:spLocks noChangeArrowheads="1"/>
          </p:cNvSpPr>
          <p:nvPr/>
        </p:nvSpPr>
        <p:spPr>
          <a:xfrm>
            <a:off x="685800" y="3320794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i="1" dirty="0" smtClean="0"/>
              <a:t>How might this happen?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011133" y="4463794"/>
            <a:ext cx="30909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- Better preparation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11133" y="5170080"/>
            <a:ext cx="18150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- Retention</a:t>
            </a:r>
          </a:p>
        </p:txBody>
      </p:sp>
    </p:spTree>
    <p:extLst>
      <p:ext uri="{BB962C8B-B14F-4D97-AF65-F5344CB8AC3E}">
        <p14:creationId xmlns:p14="http://schemas.microsoft.com/office/powerpoint/2010/main" xmlns="" val="37457528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kumimoji="1" lang="en-US" dirty="0" smtClean="0">
                <a:solidFill>
                  <a:srgbClr val="660066"/>
                </a:solidFill>
              </a:rPr>
              <a:t>Traditional  </a:t>
            </a:r>
            <a:r>
              <a:rPr kumimoji="1" lang="en-US" dirty="0">
                <a:solidFill>
                  <a:srgbClr val="660066"/>
                </a:solidFill>
              </a:rPr>
              <a:t>Model of Education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532827" y="1287462"/>
            <a:ext cx="5934773" cy="723275"/>
            <a:chOff x="1835697" y="1536700"/>
            <a:chExt cx="5934773" cy="723275"/>
          </a:xfrm>
        </p:grpSpPr>
        <p:sp>
          <p:nvSpPr>
            <p:cNvPr id="25603" name="Text Box 3"/>
            <p:cNvSpPr txBox="1">
              <a:spLocks noChangeArrowheads="1"/>
            </p:cNvSpPr>
            <p:nvPr/>
          </p:nvSpPr>
          <p:spPr bwMode="auto">
            <a:xfrm>
              <a:off x="3760503" y="1536700"/>
              <a:ext cx="1828800" cy="723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/>
                <a:t>Instruction </a:t>
              </a:r>
              <a:r>
                <a:rPr lang="en-US" dirty="0"/>
                <a:t>via</a:t>
              </a:r>
              <a:endParaRPr lang="en-US" sz="1600" dirty="0"/>
            </a:p>
            <a:p>
              <a:pPr>
                <a:lnSpc>
                  <a:spcPct val="60000"/>
                </a:lnSpc>
                <a:spcBef>
                  <a:spcPct val="50000"/>
                </a:spcBef>
              </a:pPr>
              <a:r>
                <a:rPr lang="en-US" dirty="0" smtClean="0"/>
                <a:t>    transmission</a:t>
              </a:r>
              <a:endParaRPr lang="en-US" dirty="0"/>
            </a:p>
          </p:txBody>
        </p:sp>
        <p:sp>
          <p:nvSpPr>
            <p:cNvPr id="25604" name="Text Box 4"/>
            <p:cNvSpPr txBox="1">
              <a:spLocks noChangeArrowheads="1"/>
            </p:cNvSpPr>
            <p:nvPr/>
          </p:nvSpPr>
          <p:spPr bwMode="auto">
            <a:xfrm>
              <a:off x="1835697" y="1603198"/>
              <a:ext cx="1569785" cy="584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dirty="0" smtClean="0"/>
                <a:t>Content</a:t>
              </a:r>
              <a:endParaRPr lang="en-US" dirty="0"/>
            </a:p>
          </p:txBody>
        </p:sp>
        <p:sp>
          <p:nvSpPr>
            <p:cNvPr id="25605" name="Line 5"/>
            <p:cNvSpPr>
              <a:spLocks noChangeShapeType="1"/>
            </p:cNvSpPr>
            <p:nvPr/>
          </p:nvSpPr>
          <p:spPr bwMode="auto">
            <a:xfrm>
              <a:off x="3746235" y="1952662"/>
              <a:ext cx="169411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06" name="Text Box 6"/>
            <p:cNvSpPr txBox="1">
              <a:spLocks noChangeArrowheads="1"/>
            </p:cNvSpPr>
            <p:nvPr/>
          </p:nvSpPr>
          <p:spPr bwMode="auto">
            <a:xfrm>
              <a:off x="5827370" y="1625500"/>
              <a:ext cx="1943100" cy="584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dirty="0" smtClean="0"/>
                <a:t>Individual</a:t>
              </a:r>
              <a:endParaRPr lang="en-US" sz="3200" dirty="0"/>
            </a:p>
          </p:txBody>
        </p:sp>
      </p:grpSp>
      <p:pic>
        <p:nvPicPr>
          <p:cNvPr id="25610" name="Picture 10" descr="calvin"/>
          <p:cNvPicPr>
            <a:picLocks noChangeAspect="1" noChangeArrowheads="1"/>
          </p:cNvPicPr>
          <p:nvPr/>
        </p:nvPicPr>
        <p:blipFill>
          <a:blip r:embed="rId3"/>
          <a:srcRect l="641" t="1372" r="1282"/>
          <a:stretch>
            <a:fillRect/>
          </a:stretch>
        </p:blipFill>
        <p:spPr bwMode="auto">
          <a:xfrm>
            <a:off x="1636713" y="2264256"/>
            <a:ext cx="5830887" cy="42227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803780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2040749"/>
          </a:xfrm>
        </p:spPr>
        <p:txBody>
          <a:bodyPr/>
          <a:lstStyle/>
          <a:p>
            <a:r>
              <a:rPr lang="en-US" b="1" dirty="0"/>
              <a:t>Force Concept Inventory*</a:t>
            </a:r>
            <a:endParaRPr lang="en-US" sz="2000" dirty="0"/>
          </a:p>
          <a:p>
            <a:r>
              <a:rPr lang="en-US" dirty="0"/>
              <a:t>Multiple choice </a:t>
            </a:r>
            <a:r>
              <a:rPr lang="en-US" dirty="0" smtClean="0"/>
              <a:t>survey </a:t>
            </a:r>
            <a:r>
              <a:rPr lang="en-US" dirty="0"/>
              <a:t>(pre/post)</a:t>
            </a:r>
          </a:p>
          <a:p>
            <a:r>
              <a:rPr lang="en-US" dirty="0"/>
              <a:t>Experts (especially skeptics!</a:t>
            </a:r>
            <a:r>
              <a:rPr lang="en-US" dirty="0" smtClean="0"/>
              <a:t>)</a:t>
            </a:r>
          </a:p>
        </p:txBody>
      </p:sp>
      <p:sp>
        <p:nvSpPr>
          <p:cNvPr id="697348" name="Rectangle 4"/>
          <p:cNvSpPr>
            <a:spLocks noChangeArrowheads="1"/>
          </p:cNvSpPr>
          <p:nvPr/>
        </p:nvSpPr>
        <p:spPr bwMode="auto">
          <a:xfrm>
            <a:off x="704850" y="6116638"/>
            <a:ext cx="651076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/>
              <a:t>* </a:t>
            </a:r>
            <a:r>
              <a:rPr lang="en-US" sz="1800" dirty="0" err="1">
                <a:latin typeface="Times New Roman" charset="0"/>
              </a:rPr>
              <a:t>Hestenes</a:t>
            </a:r>
            <a:r>
              <a:rPr lang="en-US" sz="1800" dirty="0">
                <a:latin typeface="Times New Roman" charset="0"/>
              </a:rPr>
              <a:t>, Wells, </a:t>
            </a:r>
            <a:r>
              <a:rPr lang="en-US" sz="1800" dirty="0" err="1">
                <a:latin typeface="Times New Roman" charset="0"/>
              </a:rPr>
              <a:t>Swackhamer</a:t>
            </a:r>
            <a:r>
              <a:rPr lang="en-US" sz="1800" dirty="0">
                <a:latin typeface="Times New Roman" charset="0"/>
              </a:rPr>
              <a:t>, Physics Teacher 20, (92) </a:t>
            </a:r>
            <a:r>
              <a:rPr lang="en-US" sz="1800" dirty="0" smtClean="0">
                <a:latin typeface="Times New Roman" charset="0"/>
              </a:rPr>
              <a:t>141, 1992</a:t>
            </a:r>
            <a:endParaRPr lang="en-US" sz="1800" dirty="0">
              <a:latin typeface="Times New Roman" charset="0"/>
            </a:endParaRPr>
          </a:p>
        </p:txBody>
      </p:sp>
      <p:sp>
        <p:nvSpPr>
          <p:cNvPr id="7" name="Rectangle 21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r>
              <a:rPr kumimoji="1" lang="en-US" sz="4400" dirty="0" smtClean="0">
                <a:solidFill>
                  <a:schemeClr val="folHlink"/>
                </a:solidFill>
                <a:latin typeface="Arial" charset="0"/>
                <a:ea typeface="Osaka" charset="-128"/>
                <a:cs typeface="Osaka" charset="-128"/>
              </a:rPr>
              <a:t>A Wakeup Call</a:t>
            </a:r>
            <a:endParaRPr kumimoji="1" lang="en-US" sz="4400" dirty="0">
              <a:solidFill>
                <a:schemeClr val="folHlink"/>
              </a:solidFill>
              <a:latin typeface="Arial" charset="0"/>
              <a:ea typeface="Osaka" charset="-128"/>
              <a:cs typeface="Osaka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03805" y="4366290"/>
            <a:ext cx="590418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 necessary (not sufficient) indicator of</a:t>
            </a:r>
          </a:p>
          <a:p>
            <a:r>
              <a:rPr lang="en-US" sz="2800" dirty="0" smtClean="0"/>
              <a:t>conceptual understanding.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xmlns="" val="23939412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7256</TotalTime>
  <Words>1331</Words>
  <Application>Microsoft Office PowerPoint</Application>
  <PresentationFormat>On-screen Show (4:3)</PresentationFormat>
  <Paragraphs>310</Paragraphs>
  <Slides>46</Slides>
  <Notes>23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46</vt:i4>
      </vt:variant>
    </vt:vector>
  </HeadingPairs>
  <TitlesOfParts>
    <vt:vector size="49" baseType="lpstr">
      <vt:lpstr>Office Theme</vt:lpstr>
      <vt:lpstr>Equation</vt:lpstr>
      <vt:lpstr>Microsoft Office Excel 97-2003 Worksheet</vt:lpstr>
      <vt:lpstr>Slide 1</vt:lpstr>
      <vt:lpstr>PER.Colorado.EDU</vt:lpstr>
      <vt:lpstr>How important is education?</vt:lpstr>
      <vt:lpstr>Slide 4</vt:lpstr>
      <vt:lpstr>Slide 5</vt:lpstr>
      <vt:lpstr>Slide 6</vt:lpstr>
      <vt:lpstr>APS/AAPT Doubling Initiative Mission Statement (2007)</vt:lpstr>
      <vt:lpstr>Traditional  Model of Education</vt:lpstr>
      <vt:lpstr>Slide 9</vt:lpstr>
      <vt:lpstr>Sample question</vt:lpstr>
      <vt:lpstr>Slide 11</vt:lpstr>
      <vt:lpstr>Slide 12</vt:lpstr>
      <vt:lpstr>Slide 13</vt:lpstr>
      <vt:lpstr>Slide 14</vt:lpstr>
      <vt:lpstr>Overview</vt:lpstr>
      <vt:lpstr>Slide 16</vt:lpstr>
      <vt:lpstr>Slide 17</vt:lpstr>
      <vt:lpstr>Slide 18</vt:lpstr>
      <vt:lpstr>Slide 19</vt:lpstr>
      <vt:lpstr>Tutorials in Introductory Physics</vt:lpstr>
      <vt:lpstr>Tutorial Materials</vt:lpstr>
      <vt:lpstr>Slide 22</vt:lpstr>
      <vt:lpstr>Slide 23</vt:lpstr>
      <vt:lpstr>Slide 24</vt:lpstr>
      <vt:lpstr>Slide 25</vt:lpstr>
      <vt:lpstr>Impact on different pretest populations: "low starters" pretest &lt;=12.5%</vt:lpstr>
      <vt:lpstr>Impact on different pretest populations: "high starters"  50&lt;pre&lt;93%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Questions?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Zombie</dc:creator>
  <cp:lastModifiedBy>doug</cp:lastModifiedBy>
  <cp:revision>76</cp:revision>
  <dcterms:created xsi:type="dcterms:W3CDTF">2012-04-12T14:30:34Z</dcterms:created>
  <dcterms:modified xsi:type="dcterms:W3CDTF">2013-03-05T22:26:58Z</dcterms:modified>
</cp:coreProperties>
</file>